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9" r:id="rId3"/>
    <p:sldId id="261" r:id="rId4"/>
    <p:sldId id="263" r:id="rId5"/>
    <p:sldId id="264" r:id="rId6"/>
    <p:sldId id="266" r:id="rId7"/>
    <p:sldId id="267" r:id="rId8"/>
    <p:sldId id="269" r:id="rId9"/>
    <p:sldId id="268" r:id="rId10"/>
    <p:sldId id="271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DA107-1115-4514-8092-1537AE52ECB5}" type="datetimeFigureOut">
              <a:rPr lang="uk-UA" smtClean="0"/>
              <a:t>11.01.2023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A323B8-78F8-47ED-97EA-4335CCC0A48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DA107-1115-4514-8092-1537AE52ECB5}" type="datetimeFigureOut">
              <a:rPr lang="uk-UA" smtClean="0"/>
              <a:t>11.01.2023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A323B8-78F8-47ED-97EA-4335CCC0A4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DA107-1115-4514-8092-1537AE52ECB5}" type="datetimeFigureOut">
              <a:rPr lang="uk-UA" smtClean="0"/>
              <a:t>11.01.2023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A323B8-78F8-47ED-97EA-4335CCC0A4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DA107-1115-4514-8092-1537AE52ECB5}" type="datetimeFigureOut">
              <a:rPr lang="uk-UA" smtClean="0"/>
              <a:t>11.01.2023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A323B8-78F8-47ED-97EA-4335CCC0A4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DA107-1115-4514-8092-1537AE52ECB5}" type="datetimeFigureOut">
              <a:rPr lang="uk-UA" smtClean="0"/>
              <a:t>11.01.2023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A323B8-78F8-47ED-97EA-4335CCC0A48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DA107-1115-4514-8092-1537AE52ECB5}" type="datetimeFigureOut">
              <a:rPr lang="uk-UA" smtClean="0"/>
              <a:t>11.01.2023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A323B8-78F8-47ED-97EA-4335CCC0A4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DA107-1115-4514-8092-1537AE52ECB5}" type="datetimeFigureOut">
              <a:rPr lang="uk-UA" smtClean="0"/>
              <a:t>11.01.2023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A323B8-78F8-47ED-97EA-4335CCC0A4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DA107-1115-4514-8092-1537AE52ECB5}" type="datetimeFigureOut">
              <a:rPr lang="uk-UA" smtClean="0"/>
              <a:t>11.01.2023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A323B8-78F8-47ED-97EA-4335CCC0A4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DA107-1115-4514-8092-1537AE52ECB5}" type="datetimeFigureOut">
              <a:rPr lang="uk-UA" smtClean="0"/>
              <a:t>11.01.2023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A323B8-78F8-47ED-97EA-4335CCC0A48B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DA107-1115-4514-8092-1537AE52ECB5}" type="datetimeFigureOut">
              <a:rPr lang="uk-UA" smtClean="0"/>
              <a:t>11.01.2023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A323B8-78F8-47ED-97EA-4335CCC0A4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DA107-1115-4514-8092-1537AE52ECB5}" type="datetimeFigureOut">
              <a:rPr lang="uk-UA" smtClean="0"/>
              <a:t>11.01.2023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A323B8-78F8-47ED-97EA-4335CCC0A48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1DA107-1115-4514-8092-1537AE52ECB5}" type="datetimeFigureOut">
              <a:rPr lang="uk-UA" smtClean="0"/>
              <a:t>11.01.2023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0A323B8-78F8-47ED-97EA-4335CCC0A48B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8hF35sOvhU" TargetMode="External"/><Relationship Id="rId2" Type="http://schemas.openxmlformats.org/officeDocument/2006/relationships/hyperlink" Target="https://www.youtube.com/watch?v=BHjOmBWtNi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www.facebook.com/watch/?v=211907290307961" TargetMode="External"/><Relationship Id="rId4" Type="http://schemas.openxmlformats.org/officeDocument/2006/relationships/hyperlink" Target="https://www.youtube.com/watch?v=grTf9qRZ6o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97152"/>
            <a:ext cx="7406640" cy="2624312"/>
          </a:xfrm>
        </p:spPr>
        <p:txBody>
          <a:bodyPr>
            <a:normAutofit fontScale="90000"/>
          </a:bodyPr>
          <a:lstStyle/>
          <a:p>
            <a:pPr marL="82296"/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sz="3100" dirty="0" err="1" smtClean="0">
                <a:latin typeface="Georgia" pitchFamily="18" charset="0"/>
              </a:rPr>
              <a:t>Нейробіка</a:t>
            </a:r>
            <a:r>
              <a:rPr lang="uk-UA" sz="3100" dirty="0" smtClean="0">
                <a:latin typeface="Georgia" pitchFamily="18" charset="0"/>
              </a:rPr>
              <a:t> – гімнастика для мозку</a:t>
            </a:r>
            <a:br>
              <a:rPr lang="uk-UA" sz="3100" dirty="0" smtClean="0">
                <a:latin typeface="Georgia" pitchFamily="18" charset="0"/>
              </a:rPr>
            </a:br>
            <a:r>
              <a:rPr lang="uk-UA" sz="2000" dirty="0" smtClean="0">
                <a:latin typeface="Georgia" pitchFamily="18" charset="0"/>
              </a:rPr>
              <a:t>(підготувала практичний психолог Іванківського ліцею №1 </a:t>
            </a:r>
            <a:r>
              <a:rPr lang="uk-UA" sz="2000" dirty="0" err="1" smtClean="0">
                <a:latin typeface="Georgia" pitchFamily="18" charset="0"/>
              </a:rPr>
              <a:t>Шихненко</a:t>
            </a:r>
            <a:r>
              <a:rPr lang="uk-UA" sz="2000" dirty="0" smtClean="0">
                <a:latin typeface="Georgia" pitchFamily="18" charset="0"/>
              </a:rPr>
              <a:t> </a:t>
            </a:r>
            <a:r>
              <a:rPr lang="uk-UA" sz="2000" dirty="0" err="1" smtClean="0">
                <a:latin typeface="Georgia" pitchFamily="18" charset="0"/>
              </a:rPr>
              <a:t>А.Ю</a:t>
            </a:r>
            <a:r>
              <a:rPr lang="uk-UA" sz="2000" smtClean="0">
                <a:latin typeface="Georgia" pitchFamily="18" charset="0"/>
              </a:rPr>
              <a:t>.)</a:t>
            </a:r>
            <a:r>
              <a:rPr lang="uk-UA" sz="2000" dirty="0" smtClean="0">
                <a:latin typeface="Georgia" pitchFamily="18" charset="0"/>
              </a:rPr>
              <a:t/>
            </a:r>
            <a:br>
              <a:rPr lang="uk-UA" sz="2000" dirty="0" smtClean="0">
                <a:latin typeface="Georgia" pitchFamily="18" charset="0"/>
              </a:rPr>
            </a:br>
            <a:r>
              <a:rPr lang="uk-UA" sz="2000" dirty="0">
                <a:latin typeface="Georgia" pitchFamily="18" charset="0"/>
              </a:rPr>
              <a:t/>
            </a:r>
            <a:br>
              <a:rPr lang="uk-UA" sz="2000" dirty="0">
                <a:latin typeface="Georgia" pitchFamily="18" charset="0"/>
              </a:rPr>
            </a:b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Нейробіка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– це розумова гімнастика, спрямована на поліпшення розумової діяльності; це тренування нейронів, спрямоване на гармонізацію правої та лівої півкуль головного мозку. </a:t>
            </a:r>
            <a:b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Особливість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нейробіки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на відміну від інших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методик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 зміцненню мозку, в тому, що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задіюються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усі п’ять органів чуттів людини: зір, слух, нюх, смак, дотик. Тому такі тренування активізують різні ділянки головного мозку, які починають працювати швидше і більш злагоджено.</a:t>
            </a:r>
            <a:b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2000" b="1" dirty="0" err="1">
                <a:solidFill>
                  <a:srgbClr val="C00000"/>
                </a:solidFill>
                <a:latin typeface="Georgia" pitchFamily="18" charset="0"/>
              </a:rPr>
              <a:t>Нейробіка</a:t>
            </a:r>
            <a:r>
              <a:rPr lang="ru-RU" sz="2000" b="1" dirty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2000" b="1" dirty="0">
                <a:solidFill>
                  <a:srgbClr val="C00000"/>
                </a:solidFill>
                <a:latin typeface="Georgia" pitchFamily="18" charset="0"/>
              </a:rPr>
              <a:t>від слів «нейрон» + «аеробіка</a:t>
            </a:r>
            <a:r>
              <a:rPr lang="uk-UA" sz="2000" b="1" dirty="0" smtClean="0">
                <a:solidFill>
                  <a:srgbClr val="990033"/>
                </a:solidFill>
                <a:latin typeface="Georgia" pitchFamily="18" charset="0"/>
              </a:rPr>
              <a:t>»</a:t>
            </a:r>
            <a:br>
              <a:rPr lang="uk-UA" sz="2000" b="1" dirty="0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uk-UA" sz="2000" b="1" dirty="0"/>
              <a:t>Силу розуму надають вправи, а не спокій. </a:t>
            </a:r>
            <a:br>
              <a:rPr lang="uk-UA" sz="2000" b="1" dirty="0"/>
            </a:br>
            <a:r>
              <a:rPr lang="uk-UA" sz="2000" b="1" dirty="0" err="1"/>
              <a:t>О.Поуп</a:t>
            </a: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2000" b="1" dirty="0" smtClean="0">
                <a:solidFill>
                  <a:srgbClr val="990033"/>
                </a:solidFill>
                <a:latin typeface="Georgia" pitchFamily="18" charset="0"/>
              </a:rPr>
              <a:t/>
            </a:r>
            <a:br>
              <a:rPr lang="uk-UA" sz="2000" b="1" dirty="0" smtClean="0">
                <a:solidFill>
                  <a:srgbClr val="990033"/>
                </a:solidFill>
                <a:latin typeface="Georgia" pitchFamily="18" charset="0"/>
              </a:rPr>
            </a:br>
            <a:r>
              <a:rPr lang="uk-UA" sz="2000" dirty="0" smtClean="0">
                <a:latin typeface="Georgia" pitchFamily="18" charset="0"/>
              </a:rPr>
              <a:t/>
            </a:r>
            <a:br>
              <a:rPr lang="uk-UA" sz="2000" dirty="0" smtClean="0">
                <a:latin typeface="Georgia" pitchFamily="18" charset="0"/>
              </a:rPr>
            </a:br>
            <a:r>
              <a:rPr lang="uk-UA" sz="2000" dirty="0">
                <a:latin typeface="Georgia" pitchFamily="18" charset="0"/>
              </a:rPr>
              <a:t/>
            </a:r>
            <a:br>
              <a:rPr lang="uk-UA" sz="2000" dirty="0">
                <a:latin typeface="Georgia" pitchFamily="18" charset="0"/>
              </a:rPr>
            </a:br>
            <a:r>
              <a:rPr lang="uk-UA" sz="2000" dirty="0" smtClean="0">
                <a:latin typeface="Georgia" pitchFamily="18" charset="0"/>
              </a:rPr>
              <a:t/>
            </a:r>
            <a:br>
              <a:rPr lang="uk-UA" sz="2000" dirty="0" smtClean="0">
                <a:latin typeface="Georgia" pitchFamily="18" charset="0"/>
              </a:rPr>
            </a:br>
            <a:r>
              <a:rPr lang="uk-UA" sz="2000" dirty="0">
                <a:latin typeface="Georgia" pitchFamily="18" charset="0"/>
              </a:rPr>
              <a:t/>
            </a:r>
            <a:br>
              <a:rPr lang="uk-UA" sz="2000" dirty="0">
                <a:latin typeface="Georgia" pitchFamily="18" charset="0"/>
              </a:rPr>
            </a:br>
            <a:endParaRPr lang="uk-UA" sz="2000" dirty="0">
              <a:latin typeface="Georgia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6250" l="0" r="93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96" y="4221088"/>
            <a:ext cx="3096344" cy="21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0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br>
              <a:rPr lang="uk-UA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dirty="0" smtClean="0">
                <a:solidFill>
                  <a:srgbClr val="C00000"/>
                </a:solidFill>
                <a:latin typeface="Georgia" pitchFamily="18" charset="0"/>
              </a:rPr>
              <a:t>Творчої </a:t>
            </a:r>
            <a:r>
              <a:rPr lang="uk-UA" dirty="0">
                <a:solidFill>
                  <a:srgbClr val="C00000"/>
                </a:solidFill>
                <a:latin typeface="Georgia" pitchFamily="18" charset="0"/>
              </a:rPr>
              <a:t>наснаги!</a:t>
            </a:r>
            <a:br>
              <a:rPr lang="uk-UA" dirty="0">
                <a:solidFill>
                  <a:srgbClr val="C00000"/>
                </a:solidFill>
                <a:latin typeface="Georgia" pitchFamily="18" charset="0"/>
              </a:rPr>
            </a:br>
            <a:endParaRPr lang="uk-UA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5544616" cy="334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88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Чим корисна </a:t>
            </a:r>
            <a:r>
              <a:rPr lang="uk-UA" sz="2400" b="1" dirty="0" err="1" smtClean="0">
                <a:solidFill>
                  <a:srgbClr val="C00000"/>
                </a:solidFill>
                <a:latin typeface="Georgia" pitchFamily="18" charset="0"/>
              </a:rPr>
              <a:t>нейробіка</a:t>
            </a:r>
            <a:r>
              <a:rPr lang="uk-UA" sz="2400" b="1" dirty="0" smtClean="0">
                <a:solidFill>
                  <a:srgbClr val="C00000"/>
                </a:solidFill>
                <a:latin typeface="Georgia" pitchFamily="18" charset="0"/>
              </a:rPr>
              <a:t>:</a:t>
            </a:r>
            <a:endParaRPr lang="uk-UA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2952328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23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Розвиває </a:t>
            </a:r>
            <a:r>
              <a:rPr lang="uk-UA" sz="23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мислення.</a:t>
            </a:r>
            <a:endParaRPr lang="uk-UA" sz="23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23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Покращує </a:t>
            </a:r>
            <a:r>
              <a:rPr lang="uk-UA" sz="23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пам</a:t>
            </a:r>
            <a:r>
              <a:rPr lang="en-US" sz="23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’</a:t>
            </a:r>
            <a:r>
              <a:rPr lang="uk-UA" sz="23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ять.</a:t>
            </a:r>
            <a:endParaRPr lang="uk-UA" sz="23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23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Розвиває творчі </a:t>
            </a:r>
            <a:r>
              <a:rPr lang="uk-UA" sz="23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здібності.</a:t>
            </a:r>
            <a:endParaRPr lang="uk-UA" sz="23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23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Вдосконалює просторову </a:t>
            </a:r>
            <a:r>
              <a:rPr lang="uk-UA" sz="23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уяву.</a:t>
            </a:r>
            <a:endParaRPr lang="uk-UA" sz="23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23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Розвиває дрібну </a:t>
            </a:r>
            <a:r>
              <a:rPr lang="uk-UA" sz="23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моторику.</a:t>
            </a:r>
            <a:endParaRPr lang="uk-UA" sz="23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23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Стимулює увагу, </a:t>
            </a:r>
            <a:r>
              <a:rPr lang="uk-UA" sz="23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зосередження.</a:t>
            </a:r>
            <a:endParaRPr lang="uk-UA" sz="23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23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Знижує рівень </a:t>
            </a:r>
            <a:r>
              <a:rPr lang="uk-UA" sz="23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стомлюваності.</a:t>
            </a:r>
            <a:endParaRPr lang="uk-UA" sz="23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23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Підвищує продуктивність </a:t>
            </a:r>
            <a:r>
              <a:rPr lang="uk-UA" sz="23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діяльності.</a:t>
            </a:r>
          </a:p>
          <a:p>
            <a:pPr marL="0" indent="0">
              <a:buNone/>
              <a:defRPr/>
            </a:pPr>
            <a:endParaRPr lang="uk-UA" sz="1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82296" indent="0" algn="ctr">
              <a:buNone/>
            </a:pPr>
            <a:r>
              <a:rPr lang="uk-UA" dirty="0" err="1" smtClean="0"/>
              <a:t>Пропопоную</a:t>
            </a:r>
            <a:r>
              <a:rPr lang="uk-UA" dirty="0" smtClean="0"/>
              <a:t> такі нейропсихологічні ігри та вправи:</a:t>
            </a:r>
            <a:endParaRPr lang="uk-UA" dirty="0"/>
          </a:p>
        </p:txBody>
      </p:sp>
      <p:pic>
        <p:nvPicPr>
          <p:cNvPr id="4" name="Объект 3" descr="C:\Users\Администратор\Desktop\brain-3262120_960_720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4005064"/>
            <a:ext cx="3781177" cy="231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309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70000" lnSpcReduction="20000"/>
          </a:bodyPr>
          <a:lstStyle/>
          <a:p>
            <a:pPr marL="82296" indent="0" algn="just">
              <a:buNone/>
            </a:pPr>
            <a:r>
              <a:rPr lang="ru-RU" sz="2600" b="1" dirty="0" err="1" smtClean="0">
                <a:solidFill>
                  <a:srgbClr val="C00000"/>
                </a:solidFill>
                <a:latin typeface="Georgia" pitchFamily="18" charset="0"/>
              </a:rPr>
              <a:t>Вправа</a:t>
            </a:r>
            <a:r>
              <a:rPr lang="ru-RU" sz="2600" b="1" dirty="0" smtClean="0">
                <a:solidFill>
                  <a:srgbClr val="C00000"/>
                </a:solidFill>
                <a:latin typeface="Georgia" pitchFamily="18" charset="0"/>
              </a:rPr>
              <a:t>. </a:t>
            </a:r>
            <a:r>
              <a:rPr lang="ru-RU" sz="2600" b="1" dirty="0" err="1">
                <a:solidFill>
                  <a:srgbClr val="C00000"/>
                </a:solidFill>
                <a:latin typeface="Georgia" pitchFamily="18" charset="0"/>
              </a:rPr>
              <a:t>Написати</a:t>
            </a:r>
            <a:r>
              <a:rPr lang="ru-RU" sz="26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latin typeface="Georgia" pitchFamily="18" charset="0"/>
              </a:rPr>
              <a:t>речення</a:t>
            </a:r>
            <a:r>
              <a:rPr lang="ru-RU" sz="26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latin typeface="Georgia" pitchFamily="18" charset="0"/>
              </a:rPr>
              <a:t>із</a:t>
            </a:r>
            <a:r>
              <a:rPr lang="ru-RU" sz="26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latin typeface="Georgia" pitchFamily="18" charset="0"/>
              </a:rPr>
              <a:t>заплющеними</a:t>
            </a:r>
            <a:r>
              <a:rPr lang="ru-RU" sz="26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latin typeface="Georgia" pitchFamily="18" charset="0"/>
              </a:rPr>
              <a:t>очима</a:t>
            </a:r>
            <a:endParaRPr lang="uk-UA" sz="2600" dirty="0">
              <a:solidFill>
                <a:srgbClr val="C00000"/>
              </a:solidFill>
              <a:latin typeface="Georgia" pitchFamily="18" charset="0"/>
            </a:endParaRPr>
          </a:p>
          <a:p>
            <a:pPr marL="82296" indent="0" algn="just">
              <a:buNone/>
            </a:pPr>
            <a:r>
              <a:rPr lang="ru-RU" sz="2600" dirty="0" err="1" smtClean="0">
                <a:latin typeface="Georgia" pitchFamily="18" charset="0"/>
              </a:rPr>
              <a:t>Попросіть</a:t>
            </a:r>
            <a:r>
              <a:rPr lang="ru-RU" sz="2600" dirty="0" smtClean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дітей</a:t>
            </a:r>
            <a:r>
              <a:rPr lang="ru-RU" sz="2600" dirty="0">
                <a:latin typeface="Georgia" pitchFamily="18" charset="0"/>
              </a:rPr>
              <a:t> на </a:t>
            </a:r>
            <a:r>
              <a:rPr lang="ru-RU" sz="2600" dirty="0" err="1">
                <a:latin typeface="Georgia" pitchFamily="18" charset="0"/>
              </a:rPr>
              <a:t>чорновиках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записати</a:t>
            </a:r>
            <a:r>
              <a:rPr lang="ru-RU" sz="2600" dirty="0">
                <a:latin typeface="Georgia" pitchFamily="18" charset="0"/>
              </a:rPr>
              <a:t>, </a:t>
            </a:r>
            <a:r>
              <a:rPr lang="ru-RU" sz="2600" dirty="0" err="1">
                <a:latin typeface="Georgia" pitchFamily="18" charset="0"/>
              </a:rPr>
              <a:t>наприклад</a:t>
            </a:r>
            <a:r>
              <a:rPr lang="ru-RU" sz="2600" dirty="0">
                <a:latin typeface="Georgia" pitchFamily="18" charset="0"/>
              </a:rPr>
              <a:t>, тему уроку </a:t>
            </a:r>
            <a:r>
              <a:rPr lang="ru-RU" sz="2600" dirty="0" err="1">
                <a:latin typeface="Georgia" pitchFamily="18" charset="0"/>
              </a:rPr>
              <a:t>чи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привітання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із</a:t>
            </a:r>
            <a:r>
              <a:rPr lang="ru-RU" sz="2600" dirty="0">
                <a:latin typeface="Georgia" pitchFamily="18" charset="0"/>
              </a:rPr>
              <a:t> учителем. </a:t>
            </a:r>
            <a:r>
              <a:rPr lang="ru-RU" sz="2600" dirty="0" err="1">
                <a:latin typeface="Georgia" pitchFamily="18" charset="0"/>
              </a:rPr>
              <a:t>Виконувати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потрібно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із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заплющеними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очима</a:t>
            </a:r>
            <a:r>
              <a:rPr lang="ru-RU" sz="2600" dirty="0">
                <a:latin typeface="Georgia" pitchFamily="18" charset="0"/>
              </a:rPr>
              <a:t>.</a:t>
            </a:r>
            <a:endParaRPr lang="uk-UA" sz="2600" dirty="0">
              <a:latin typeface="Georgia" pitchFamily="18" charset="0"/>
            </a:endParaRPr>
          </a:p>
          <a:p>
            <a:pPr marL="82296" indent="0" algn="just">
              <a:buNone/>
            </a:pPr>
            <a:r>
              <a:rPr lang="ru-RU" sz="2600" b="1" dirty="0" err="1">
                <a:latin typeface="Georgia" pitchFamily="18" charset="0"/>
              </a:rPr>
              <a:t>Що</a:t>
            </a:r>
            <a:r>
              <a:rPr lang="ru-RU" sz="2600" b="1" dirty="0">
                <a:latin typeface="Georgia" pitchFamily="18" charset="0"/>
              </a:rPr>
              <a:t> </a:t>
            </a:r>
            <a:r>
              <a:rPr lang="ru-RU" sz="2600" b="1" dirty="0" err="1">
                <a:latin typeface="Georgia" pitchFamily="18" charset="0"/>
              </a:rPr>
              <a:t>дає</a:t>
            </a:r>
            <a:r>
              <a:rPr lang="ru-RU" sz="2600" b="1" dirty="0">
                <a:latin typeface="Georgia" pitchFamily="18" charset="0"/>
              </a:rPr>
              <a:t> </a:t>
            </a:r>
            <a:r>
              <a:rPr lang="ru-RU" sz="2600" b="1" dirty="0" err="1">
                <a:latin typeface="Georgia" pitchFamily="18" charset="0"/>
              </a:rPr>
              <a:t>вправа</a:t>
            </a:r>
            <a:r>
              <a:rPr lang="ru-RU" sz="2600" i="1" dirty="0">
                <a:latin typeface="Georgia" pitchFamily="18" charset="0"/>
              </a:rPr>
              <a:t>: через </a:t>
            </a:r>
            <a:r>
              <a:rPr lang="ru-RU" sz="2600" i="1" dirty="0" err="1">
                <a:latin typeface="Georgia" pitchFamily="18" charset="0"/>
              </a:rPr>
              <a:t>обмеження</a:t>
            </a:r>
            <a:r>
              <a:rPr lang="ru-RU" sz="2600" i="1" dirty="0">
                <a:latin typeface="Georgia" pitchFamily="18" charset="0"/>
              </a:rPr>
              <a:t> одного </a:t>
            </a:r>
            <a:r>
              <a:rPr lang="ru-RU" sz="2600" i="1" dirty="0" err="1">
                <a:latin typeface="Georgia" pitchFamily="18" charset="0"/>
              </a:rPr>
              <a:t>із</a:t>
            </a:r>
            <a:r>
              <a:rPr lang="ru-RU" sz="2600" i="1" dirty="0">
                <a:latin typeface="Georgia" pitchFamily="18" charset="0"/>
              </a:rPr>
              <a:t> </a:t>
            </a:r>
            <a:r>
              <a:rPr lang="ru-RU" sz="2600" i="1" dirty="0" err="1">
                <a:latin typeface="Georgia" pitchFamily="18" charset="0"/>
              </a:rPr>
              <a:t>органів</a:t>
            </a:r>
            <a:r>
              <a:rPr lang="ru-RU" sz="2600" i="1" dirty="0">
                <a:latin typeface="Georgia" pitchFamily="18" charset="0"/>
              </a:rPr>
              <a:t> </a:t>
            </a:r>
            <a:r>
              <a:rPr lang="ru-RU" sz="2600" i="1" dirty="0" err="1">
                <a:latin typeface="Georgia" pitchFamily="18" charset="0"/>
              </a:rPr>
              <a:t>чуттів</a:t>
            </a:r>
            <a:r>
              <a:rPr lang="ru-RU" sz="2600" i="1" dirty="0">
                <a:latin typeface="Georgia" pitchFamily="18" charset="0"/>
              </a:rPr>
              <a:t> </a:t>
            </a:r>
            <a:r>
              <a:rPr lang="ru-RU" sz="2600" i="1" dirty="0" err="1">
                <a:latin typeface="Georgia" pitchFamily="18" charset="0"/>
              </a:rPr>
              <a:t>підсилюється</a:t>
            </a:r>
            <a:r>
              <a:rPr lang="ru-RU" sz="2600" i="1" dirty="0">
                <a:latin typeface="Georgia" pitchFamily="18" charset="0"/>
              </a:rPr>
              <a:t> робота </a:t>
            </a:r>
            <a:r>
              <a:rPr lang="ru-RU" sz="2600" i="1" dirty="0" err="1">
                <a:latin typeface="Georgia" pitchFamily="18" charset="0"/>
              </a:rPr>
              <a:t>інших</a:t>
            </a:r>
            <a:r>
              <a:rPr lang="ru-RU" sz="2600" i="1" dirty="0">
                <a:latin typeface="Georgia" pitchFamily="18" charset="0"/>
              </a:rPr>
              <a:t> – слух, </a:t>
            </a:r>
            <a:r>
              <a:rPr lang="ru-RU" sz="2600" i="1" dirty="0" err="1">
                <a:latin typeface="Georgia" pitchFamily="18" charset="0"/>
              </a:rPr>
              <a:t>тактильні</a:t>
            </a:r>
            <a:r>
              <a:rPr lang="ru-RU" sz="2600" i="1" dirty="0">
                <a:latin typeface="Georgia" pitchFamily="18" charset="0"/>
              </a:rPr>
              <a:t> </a:t>
            </a:r>
            <a:r>
              <a:rPr lang="ru-RU" sz="2600" i="1" dirty="0" err="1">
                <a:latin typeface="Georgia" pitchFamily="18" charset="0"/>
              </a:rPr>
              <a:t>відчуття</a:t>
            </a:r>
            <a:r>
              <a:rPr lang="ru-RU" sz="2600" i="1" dirty="0">
                <a:latin typeface="Georgia" pitchFamily="18" charset="0"/>
              </a:rPr>
              <a:t>. Це </a:t>
            </a:r>
            <a:r>
              <a:rPr lang="ru-RU" sz="2600" i="1" dirty="0" err="1">
                <a:latin typeface="Georgia" pitchFamily="18" charset="0"/>
              </a:rPr>
              <a:t>посилає</a:t>
            </a:r>
            <a:r>
              <a:rPr lang="ru-RU" sz="2600" i="1" dirty="0">
                <a:latin typeface="Georgia" pitchFamily="18" charset="0"/>
              </a:rPr>
              <a:t> у </a:t>
            </a:r>
            <a:r>
              <a:rPr lang="ru-RU" sz="2600" i="1" dirty="0" err="1">
                <a:latin typeface="Georgia" pitchFamily="18" charset="0"/>
              </a:rPr>
              <a:t>мозок</a:t>
            </a:r>
            <a:r>
              <a:rPr lang="ru-RU" sz="2600" i="1" dirty="0">
                <a:latin typeface="Georgia" pitchFamily="18" charset="0"/>
              </a:rPr>
              <a:t> </a:t>
            </a:r>
            <a:r>
              <a:rPr lang="ru-RU" sz="2600" i="1" dirty="0" err="1">
                <a:latin typeface="Georgia" pitchFamily="18" charset="0"/>
              </a:rPr>
              <a:t>сигнали</a:t>
            </a:r>
            <a:r>
              <a:rPr lang="ru-RU" sz="2600" i="1" dirty="0">
                <a:latin typeface="Georgia" pitchFamily="18" charset="0"/>
              </a:rPr>
              <a:t> для </a:t>
            </a:r>
            <a:r>
              <a:rPr lang="ru-RU" sz="2600" i="1" dirty="0" err="1">
                <a:latin typeface="Georgia" pitchFamily="18" charset="0"/>
              </a:rPr>
              <a:t>активації</a:t>
            </a:r>
            <a:r>
              <a:rPr lang="ru-RU" sz="2600" i="1" dirty="0">
                <a:latin typeface="Georgia" pitchFamily="18" charset="0"/>
              </a:rPr>
              <a:t> </a:t>
            </a:r>
            <a:r>
              <a:rPr lang="ru-RU" sz="2600" i="1" dirty="0" err="1">
                <a:latin typeface="Georgia" pitchFamily="18" charset="0"/>
              </a:rPr>
              <a:t>прихованих</a:t>
            </a:r>
            <a:r>
              <a:rPr lang="ru-RU" sz="2600" i="1" dirty="0">
                <a:latin typeface="Georgia" pitchFamily="18" charset="0"/>
              </a:rPr>
              <a:t> </a:t>
            </a:r>
            <a:r>
              <a:rPr lang="ru-RU" sz="2600" i="1" dirty="0" err="1">
                <a:latin typeface="Georgia" pitchFamily="18" charset="0"/>
              </a:rPr>
              <a:t>ресурсів</a:t>
            </a:r>
            <a:r>
              <a:rPr lang="ru-RU" sz="2600" i="1" dirty="0" smtClean="0">
                <a:latin typeface="Georgia" pitchFamily="18" charset="0"/>
              </a:rPr>
              <a:t>.</a:t>
            </a:r>
            <a:endParaRPr lang="uk-UA" sz="2600" dirty="0">
              <a:latin typeface="Georgia" pitchFamily="18" charset="0"/>
            </a:endParaRPr>
          </a:p>
          <a:p>
            <a:pPr marL="82296" indent="0" algn="just">
              <a:buNone/>
            </a:pPr>
            <a:r>
              <a:rPr lang="ru-RU" sz="2600" b="1" dirty="0" err="1" smtClean="0">
                <a:solidFill>
                  <a:srgbClr val="C00000"/>
                </a:solidFill>
                <a:latin typeface="Georgia" pitchFamily="18" charset="0"/>
              </a:rPr>
              <a:t>Вправа</a:t>
            </a:r>
            <a:r>
              <a:rPr lang="ru-RU" sz="2600" b="1" dirty="0" smtClean="0">
                <a:solidFill>
                  <a:srgbClr val="C00000"/>
                </a:solidFill>
                <a:latin typeface="Georgia" pitchFamily="18" charset="0"/>
              </a:rPr>
              <a:t>. </a:t>
            </a:r>
            <a:r>
              <a:rPr lang="ru-RU" sz="2600" b="1" dirty="0" err="1">
                <a:solidFill>
                  <a:srgbClr val="C00000"/>
                </a:solidFill>
                <a:latin typeface="Georgia" pitchFamily="18" charset="0"/>
              </a:rPr>
              <a:t>Написати</a:t>
            </a:r>
            <a:r>
              <a:rPr lang="ru-RU" sz="26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latin typeface="Georgia" pitchFamily="18" charset="0"/>
              </a:rPr>
              <a:t>речення</a:t>
            </a:r>
            <a:r>
              <a:rPr lang="ru-RU" sz="26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latin typeface="Georgia" pitchFamily="18" charset="0"/>
              </a:rPr>
              <a:t>іншою</a:t>
            </a:r>
            <a:r>
              <a:rPr lang="ru-RU" sz="2600" b="1" dirty="0">
                <a:solidFill>
                  <a:srgbClr val="C00000"/>
                </a:solidFill>
                <a:latin typeface="Georgia" pitchFamily="18" charset="0"/>
              </a:rPr>
              <a:t> рукою</a:t>
            </a:r>
            <a:endParaRPr lang="uk-UA" sz="2600" dirty="0">
              <a:solidFill>
                <a:srgbClr val="C00000"/>
              </a:solidFill>
              <a:latin typeface="Georgia" pitchFamily="18" charset="0"/>
            </a:endParaRPr>
          </a:p>
          <a:p>
            <a:pPr marL="82296" indent="0" algn="just">
              <a:buNone/>
            </a:pPr>
            <a:r>
              <a:rPr lang="ru-RU" sz="2600" dirty="0" err="1">
                <a:latin typeface="Georgia" pitchFamily="18" charset="0"/>
              </a:rPr>
              <a:t>Тепер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потрібно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написати</a:t>
            </a:r>
            <a:r>
              <a:rPr lang="ru-RU" sz="2600" dirty="0">
                <a:latin typeface="Georgia" pitchFamily="18" charset="0"/>
              </a:rPr>
              <a:t> те </a:t>
            </a:r>
            <a:r>
              <a:rPr lang="ru-RU" sz="2600" dirty="0" err="1">
                <a:latin typeface="Georgia" pitchFamily="18" charset="0"/>
              </a:rPr>
              <a:t>саме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речення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із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розплющеними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очима</a:t>
            </a:r>
            <a:r>
              <a:rPr lang="ru-RU" sz="2600" dirty="0">
                <a:latin typeface="Georgia" pitchFamily="18" charset="0"/>
              </a:rPr>
              <a:t>, </a:t>
            </a:r>
            <a:r>
              <a:rPr lang="ru-RU" sz="2600" dirty="0" err="1">
                <a:latin typeface="Georgia" pitchFamily="18" charset="0"/>
              </a:rPr>
              <a:t>проте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взяти</a:t>
            </a:r>
            <a:r>
              <a:rPr lang="ru-RU" sz="2600" dirty="0">
                <a:latin typeface="Georgia" pitchFamily="18" charset="0"/>
              </a:rPr>
              <a:t> ручку в </a:t>
            </a:r>
            <a:r>
              <a:rPr lang="ru-RU" sz="2600" dirty="0" err="1">
                <a:latin typeface="Georgia" pitchFamily="18" charset="0"/>
              </a:rPr>
              <a:t>іншу</a:t>
            </a:r>
            <a:r>
              <a:rPr lang="ru-RU" sz="2600" dirty="0">
                <a:latin typeface="Georgia" pitchFamily="18" charset="0"/>
              </a:rPr>
              <a:t> руку.</a:t>
            </a:r>
            <a:endParaRPr lang="uk-UA" sz="2600" dirty="0">
              <a:latin typeface="Georgia" pitchFamily="18" charset="0"/>
            </a:endParaRPr>
          </a:p>
          <a:p>
            <a:pPr marL="82296" indent="0" algn="just">
              <a:buNone/>
            </a:pPr>
            <a:r>
              <a:rPr lang="ru-RU" sz="2600" b="1" dirty="0" err="1">
                <a:latin typeface="Georgia" pitchFamily="18" charset="0"/>
              </a:rPr>
              <a:t>Що</a:t>
            </a:r>
            <a:r>
              <a:rPr lang="ru-RU" sz="2600" b="1" dirty="0">
                <a:latin typeface="Georgia" pitchFamily="18" charset="0"/>
              </a:rPr>
              <a:t> </a:t>
            </a:r>
            <a:r>
              <a:rPr lang="ru-RU" sz="2600" b="1" dirty="0" err="1">
                <a:latin typeface="Georgia" pitchFamily="18" charset="0"/>
              </a:rPr>
              <a:t>дає</a:t>
            </a:r>
            <a:r>
              <a:rPr lang="ru-RU" sz="2600" b="1" dirty="0">
                <a:latin typeface="Georgia" pitchFamily="18" charset="0"/>
              </a:rPr>
              <a:t> </a:t>
            </a:r>
            <a:r>
              <a:rPr lang="ru-RU" sz="2600" b="1" dirty="0" err="1">
                <a:latin typeface="Georgia" pitchFamily="18" charset="0"/>
              </a:rPr>
              <a:t>вправа</a:t>
            </a:r>
            <a:r>
              <a:rPr lang="ru-RU" sz="2600" i="1" dirty="0">
                <a:latin typeface="Georgia" pitchFamily="18" charset="0"/>
              </a:rPr>
              <a:t>: </a:t>
            </a:r>
            <a:r>
              <a:rPr lang="ru-RU" sz="2600" i="1" dirty="0" err="1">
                <a:latin typeface="Georgia" pitchFamily="18" charset="0"/>
              </a:rPr>
              <a:t>синхронізація</a:t>
            </a:r>
            <a:r>
              <a:rPr lang="ru-RU" sz="2600" i="1" dirty="0">
                <a:latin typeface="Georgia" pitchFamily="18" charset="0"/>
              </a:rPr>
              <a:t> роботи </a:t>
            </a:r>
            <a:r>
              <a:rPr lang="ru-RU" sz="2600" i="1" dirty="0" err="1">
                <a:latin typeface="Georgia" pitchFamily="18" charset="0"/>
              </a:rPr>
              <a:t>двох</a:t>
            </a:r>
            <a:r>
              <a:rPr lang="ru-RU" sz="2600" i="1" dirty="0">
                <a:latin typeface="Georgia" pitchFamily="18" charset="0"/>
              </a:rPr>
              <a:t> </a:t>
            </a:r>
            <a:r>
              <a:rPr lang="ru-RU" sz="2600" i="1" dirty="0" err="1">
                <a:latin typeface="Georgia" pitchFamily="18" charset="0"/>
              </a:rPr>
              <a:t>півкуль</a:t>
            </a:r>
            <a:r>
              <a:rPr lang="ru-RU" sz="2600" i="1" dirty="0">
                <a:latin typeface="Georgia" pitchFamily="18" charset="0"/>
              </a:rPr>
              <a:t> </a:t>
            </a:r>
            <a:r>
              <a:rPr lang="ru-RU" sz="2600" i="1" dirty="0" err="1">
                <a:latin typeface="Georgia" pitchFamily="18" charset="0"/>
              </a:rPr>
              <a:t>мозку</a:t>
            </a:r>
            <a:r>
              <a:rPr lang="ru-RU" sz="2600" i="1" dirty="0">
                <a:latin typeface="Georgia" pitchFamily="18" charset="0"/>
              </a:rPr>
              <a:t>, </a:t>
            </a:r>
            <a:r>
              <a:rPr lang="ru-RU" sz="2600" i="1" dirty="0" err="1">
                <a:latin typeface="Georgia" pitchFamily="18" charset="0"/>
              </a:rPr>
              <a:t>повна</a:t>
            </a:r>
            <a:r>
              <a:rPr lang="ru-RU" sz="2600" i="1" dirty="0">
                <a:latin typeface="Georgia" pitchFamily="18" charset="0"/>
              </a:rPr>
              <a:t> </a:t>
            </a:r>
            <a:r>
              <a:rPr lang="ru-RU" sz="2600" i="1" dirty="0" err="1">
                <a:latin typeface="Georgia" pitchFamily="18" charset="0"/>
              </a:rPr>
              <a:t>концентрація</a:t>
            </a:r>
            <a:r>
              <a:rPr lang="ru-RU" sz="2600" i="1" dirty="0">
                <a:latin typeface="Georgia" pitchFamily="18" charset="0"/>
              </a:rPr>
              <a:t> </a:t>
            </a:r>
            <a:r>
              <a:rPr lang="ru-RU" sz="2600" i="1" dirty="0" err="1">
                <a:latin typeface="Georgia" pitchFamily="18" charset="0"/>
              </a:rPr>
              <a:t>уваги</a:t>
            </a:r>
            <a:r>
              <a:rPr lang="ru-RU" sz="2600" i="1" dirty="0" smtClean="0">
                <a:latin typeface="Georgia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2600" b="1" dirty="0" err="1">
                <a:solidFill>
                  <a:srgbClr val="C00000"/>
                </a:solidFill>
                <a:latin typeface="Georgia" pitchFamily="18" charset="0"/>
              </a:rPr>
              <a:t>Вправа</a:t>
            </a:r>
            <a:r>
              <a:rPr lang="ru-RU" sz="2600" b="1" dirty="0">
                <a:solidFill>
                  <a:srgbClr val="C00000"/>
                </a:solidFill>
                <a:latin typeface="Georgia" pitchFamily="18" charset="0"/>
              </a:rPr>
              <a:t> «</a:t>
            </a:r>
            <a:r>
              <a:rPr lang="ru-RU" sz="2600" b="1" dirty="0" err="1">
                <a:solidFill>
                  <a:srgbClr val="C00000"/>
                </a:solidFill>
                <a:latin typeface="Georgia" pitchFamily="18" charset="0"/>
              </a:rPr>
              <a:t>Переверніть</a:t>
            </a:r>
            <a:r>
              <a:rPr lang="ru-RU" sz="26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latin typeface="Georgia" pitchFamily="18" charset="0"/>
              </a:rPr>
              <a:t>предмети</a:t>
            </a:r>
            <a:r>
              <a:rPr lang="ru-RU" sz="2600" b="1" dirty="0">
                <a:solidFill>
                  <a:srgbClr val="C00000"/>
                </a:solidFill>
                <a:latin typeface="Georgia" pitchFamily="18" charset="0"/>
              </a:rPr>
              <a:t>»</a:t>
            </a:r>
            <a:endParaRPr lang="uk-UA" sz="2600" b="1" dirty="0">
              <a:latin typeface="Georgia" pitchFamily="18" charset="0"/>
            </a:endParaRPr>
          </a:p>
          <a:p>
            <a:pPr marL="82296" indent="0" algn="just">
              <a:buNone/>
            </a:pPr>
            <a:r>
              <a:rPr lang="ru-RU" sz="2600" dirty="0" err="1">
                <a:latin typeface="Georgia" pitchFamily="18" charset="0"/>
              </a:rPr>
              <a:t>Ще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одне</a:t>
            </a:r>
            <a:r>
              <a:rPr lang="ru-RU" sz="2600" dirty="0">
                <a:latin typeface="Georgia" pitchFamily="18" charset="0"/>
              </a:rPr>
              <a:t> «</a:t>
            </a:r>
            <a:r>
              <a:rPr lang="ru-RU" sz="2600" dirty="0" err="1">
                <a:latin typeface="Georgia" pitchFamily="18" charset="0"/>
              </a:rPr>
              <a:t>звикання</a:t>
            </a:r>
            <a:r>
              <a:rPr lang="ru-RU" sz="2600" dirty="0">
                <a:latin typeface="Georgia" pitchFamily="18" charset="0"/>
              </a:rPr>
              <a:t>» </a:t>
            </a:r>
            <a:r>
              <a:rPr lang="ru-RU" sz="2600" dirty="0" err="1">
                <a:latin typeface="Georgia" pitchFamily="18" charset="0"/>
              </a:rPr>
              <a:t>мозку</a:t>
            </a:r>
            <a:r>
              <a:rPr lang="ru-RU" sz="2600" dirty="0">
                <a:latin typeface="Georgia" pitchFamily="18" charset="0"/>
              </a:rPr>
              <a:t> – це </a:t>
            </a:r>
            <a:r>
              <a:rPr lang="ru-RU" sz="2600" dirty="0" err="1">
                <a:latin typeface="Georgia" pitchFamily="18" charset="0"/>
              </a:rPr>
              <a:t>оточуюча</a:t>
            </a:r>
            <a:r>
              <a:rPr lang="ru-RU" sz="2600" dirty="0">
                <a:latin typeface="Georgia" pitchFamily="18" charset="0"/>
              </a:rPr>
              <a:t> картинка, у </a:t>
            </a:r>
            <a:r>
              <a:rPr lang="ru-RU" sz="2600" dirty="0" err="1">
                <a:latin typeface="Georgia" pitchFamily="18" charset="0"/>
              </a:rPr>
              <a:t>якій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ніколи</a:t>
            </a:r>
            <a:r>
              <a:rPr lang="ru-RU" sz="2600" dirty="0">
                <a:latin typeface="Georgia" pitchFamily="18" charset="0"/>
              </a:rPr>
              <a:t> і </a:t>
            </a:r>
            <a:r>
              <a:rPr lang="ru-RU" sz="2600" dirty="0" err="1">
                <a:latin typeface="Georgia" pitchFamily="18" charset="0"/>
              </a:rPr>
              <a:t>нічого</a:t>
            </a:r>
            <a:r>
              <a:rPr lang="ru-RU" sz="2600" dirty="0">
                <a:latin typeface="Georgia" pitchFamily="18" charset="0"/>
              </a:rPr>
              <a:t> не </a:t>
            </a:r>
            <a:r>
              <a:rPr lang="ru-RU" sz="2600" dirty="0" err="1">
                <a:latin typeface="Georgia" pitchFamily="18" charset="0"/>
              </a:rPr>
              <a:t>змінюється</a:t>
            </a:r>
            <a:r>
              <a:rPr lang="ru-RU" sz="2600" dirty="0">
                <a:latin typeface="Georgia" pitchFamily="18" charset="0"/>
              </a:rPr>
              <a:t>. </a:t>
            </a:r>
            <a:r>
              <a:rPr lang="ru-RU" sz="2600" dirty="0" err="1">
                <a:latin typeface="Georgia" pitchFamily="18" charset="0"/>
              </a:rPr>
              <a:t>Мозок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притуплює</a:t>
            </a:r>
            <a:r>
              <a:rPr lang="ru-RU" sz="2600" dirty="0">
                <a:latin typeface="Georgia" pitchFamily="18" charset="0"/>
              </a:rPr>
              <a:t> свою </a:t>
            </a:r>
            <a:r>
              <a:rPr lang="ru-RU" sz="2600" dirty="0" err="1">
                <a:latin typeface="Georgia" pitchFamily="18" charset="0"/>
              </a:rPr>
              <a:t>активність</a:t>
            </a:r>
            <a:r>
              <a:rPr lang="ru-RU" sz="2600" dirty="0">
                <a:latin typeface="Georgia" pitchFamily="18" charset="0"/>
              </a:rPr>
              <a:t>, </a:t>
            </a:r>
            <a:r>
              <a:rPr lang="ru-RU" sz="2600" dirty="0" err="1">
                <a:latin typeface="Georgia" pitchFamily="18" charset="0"/>
              </a:rPr>
              <a:t>бо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бачить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звичні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предмети</a:t>
            </a:r>
            <a:r>
              <a:rPr lang="ru-RU" sz="2600" dirty="0">
                <a:latin typeface="Georgia" pitchFamily="18" charset="0"/>
              </a:rPr>
              <a:t> в </a:t>
            </a:r>
            <a:r>
              <a:rPr lang="ru-RU" sz="2600" dirty="0" err="1">
                <a:latin typeface="Georgia" pitchFamily="18" charset="0"/>
              </a:rPr>
              <a:t>єдиному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вигляді</a:t>
            </a:r>
            <a:r>
              <a:rPr lang="ru-RU" sz="2600" dirty="0">
                <a:latin typeface="Georgia" pitchFamily="18" charset="0"/>
              </a:rPr>
              <a:t>. </a:t>
            </a:r>
            <a:r>
              <a:rPr lang="ru-RU" sz="2600" dirty="0" err="1">
                <a:latin typeface="Georgia" pitchFamily="18" charset="0"/>
              </a:rPr>
              <a:t>Що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потрібно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зробити</a:t>
            </a:r>
            <a:r>
              <a:rPr lang="ru-RU" sz="2600" dirty="0">
                <a:latin typeface="Georgia" pitchFamily="18" charset="0"/>
              </a:rPr>
              <a:t>? </a:t>
            </a:r>
            <a:r>
              <a:rPr lang="ru-RU" sz="2600" dirty="0" err="1">
                <a:latin typeface="Georgia" pitchFamily="18" charset="0"/>
              </a:rPr>
              <a:t>Попросити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дітей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перевернути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підручники</a:t>
            </a:r>
            <a:r>
              <a:rPr lang="ru-RU" sz="2600" dirty="0">
                <a:latin typeface="Georgia" pitchFamily="18" charset="0"/>
              </a:rPr>
              <a:t> догори ногами та про себе </a:t>
            </a:r>
            <a:r>
              <a:rPr lang="ru-RU" sz="2600" dirty="0" err="1">
                <a:latin typeface="Georgia" pitchFamily="18" charset="0"/>
              </a:rPr>
              <a:t>прочитати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завдання</a:t>
            </a:r>
            <a:r>
              <a:rPr lang="ru-RU" sz="2600" dirty="0">
                <a:latin typeface="Georgia" pitchFamily="18" charset="0"/>
              </a:rPr>
              <a:t>. </a:t>
            </a:r>
            <a:r>
              <a:rPr lang="ru-RU" sz="2600" dirty="0" err="1">
                <a:latin typeface="Georgia" pitchFamily="18" charset="0"/>
              </a:rPr>
              <a:t>Якщо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ви</a:t>
            </a:r>
            <a:r>
              <a:rPr lang="ru-RU" sz="2600" dirty="0">
                <a:latin typeface="Georgia" pitchFamily="18" charset="0"/>
              </a:rPr>
              <a:t> учитель </a:t>
            </a:r>
            <a:r>
              <a:rPr lang="ru-RU" sz="2600" dirty="0" err="1">
                <a:latin typeface="Georgia" pitchFamily="18" charset="0"/>
              </a:rPr>
              <a:t>історії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чи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географії</a:t>
            </a:r>
            <a:r>
              <a:rPr lang="ru-RU" sz="2600" dirty="0">
                <a:latin typeface="Georgia" pitchFamily="18" charset="0"/>
              </a:rPr>
              <a:t>, то </a:t>
            </a:r>
            <a:r>
              <a:rPr lang="ru-RU" sz="2600" dirty="0" err="1">
                <a:latin typeface="Georgia" pitchFamily="18" charset="0"/>
              </a:rPr>
              <a:t>цього</a:t>
            </a:r>
            <a:r>
              <a:rPr lang="ru-RU" sz="2600" dirty="0">
                <a:latin typeface="Georgia" pitchFamily="18" charset="0"/>
              </a:rPr>
              <a:t> разу </a:t>
            </a:r>
            <a:r>
              <a:rPr lang="ru-RU" sz="2600" dirty="0" err="1">
                <a:latin typeface="Georgia" pitchFamily="18" charset="0"/>
              </a:rPr>
              <a:t>повісьте</a:t>
            </a:r>
            <a:r>
              <a:rPr lang="ru-RU" sz="2600" dirty="0">
                <a:latin typeface="Georgia" pitchFamily="18" charset="0"/>
              </a:rPr>
              <a:t> карту </a:t>
            </a:r>
            <a:r>
              <a:rPr lang="ru-RU" sz="2600" dirty="0" err="1">
                <a:latin typeface="Georgia" pitchFamily="18" charset="0"/>
              </a:rPr>
              <a:t>світу</a:t>
            </a:r>
            <a:r>
              <a:rPr lang="ru-RU" sz="2600" dirty="0">
                <a:latin typeface="Georgia" pitchFamily="18" charset="0"/>
              </a:rPr>
              <a:t> на </a:t>
            </a:r>
            <a:r>
              <a:rPr lang="ru-RU" sz="2600" dirty="0" err="1">
                <a:latin typeface="Georgia" pitchFamily="18" charset="0"/>
              </a:rPr>
              <a:t>дошці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також</a:t>
            </a:r>
            <a:r>
              <a:rPr lang="ru-RU" sz="2600" dirty="0">
                <a:latin typeface="Georgia" pitchFamily="18" charset="0"/>
              </a:rPr>
              <a:t> догори ногами. </a:t>
            </a:r>
            <a:r>
              <a:rPr lang="ru-RU" sz="2600" dirty="0" err="1">
                <a:latin typeface="Georgia" pitchFamily="18" charset="0"/>
              </a:rPr>
              <a:t>Змусьте</a:t>
            </a:r>
            <a:r>
              <a:rPr lang="ru-RU" sz="2600" dirty="0">
                <a:latin typeface="Georgia" pitchFamily="18" charset="0"/>
              </a:rPr>
              <a:t> </a:t>
            </a:r>
            <a:r>
              <a:rPr lang="ru-RU" sz="2600" dirty="0" err="1">
                <a:latin typeface="Georgia" pitchFamily="18" charset="0"/>
              </a:rPr>
              <a:t>дітей</a:t>
            </a:r>
            <a:r>
              <a:rPr lang="ru-RU" sz="2600" dirty="0">
                <a:latin typeface="Georgia" pitchFamily="18" charset="0"/>
              </a:rPr>
              <a:t> не </a:t>
            </a:r>
            <a:r>
              <a:rPr lang="ru-RU" sz="2600" dirty="0" err="1">
                <a:latin typeface="Georgia" pitchFamily="18" charset="0"/>
              </a:rPr>
              <a:t>розгубитися</a:t>
            </a:r>
            <a:r>
              <a:rPr lang="ru-RU" sz="2600" dirty="0">
                <a:latin typeface="Georgia" pitchFamily="18" charset="0"/>
              </a:rPr>
              <a:t> та </a:t>
            </a:r>
            <a:r>
              <a:rPr lang="ru-RU" sz="2600" dirty="0" err="1">
                <a:latin typeface="Georgia" pitchFamily="18" charset="0"/>
              </a:rPr>
              <a:t>зорієнтуватися</a:t>
            </a:r>
            <a:r>
              <a:rPr lang="ru-RU" sz="2600" dirty="0">
                <a:latin typeface="Georgia" pitchFamily="18" charset="0"/>
              </a:rPr>
              <a:t> у </a:t>
            </a:r>
            <a:r>
              <a:rPr lang="ru-RU" sz="2600" dirty="0" err="1">
                <a:latin typeface="Georgia" pitchFamily="18" charset="0"/>
              </a:rPr>
              <a:t>просторі</a:t>
            </a:r>
            <a:r>
              <a:rPr lang="ru-RU" sz="2600" dirty="0">
                <a:latin typeface="Georgia" pitchFamily="18" charset="0"/>
              </a:rPr>
              <a:t>.</a:t>
            </a:r>
            <a:endParaRPr lang="uk-UA" sz="2600" dirty="0">
              <a:latin typeface="Georgia" pitchFamily="18" charset="0"/>
            </a:endParaRPr>
          </a:p>
          <a:p>
            <a:pPr marL="82296" indent="0" algn="just">
              <a:buNone/>
            </a:pPr>
            <a:r>
              <a:rPr lang="ru-RU" sz="2600" b="1" dirty="0" err="1">
                <a:latin typeface="Georgia" pitchFamily="18" charset="0"/>
              </a:rPr>
              <a:t>Що</a:t>
            </a:r>
            <a:r>
              <a:rPr lang="ru-RU" sz="2600" b="1" dirty="0">
                <a:latin typeface="Georgia" pitchFamily="18" charset="0"/>
              </a:rPr>
              <a:t> </a:t>
            </a:r>
            <a:r>
              <a:rPr lang="ru-RU" sz="2600" b="1" dirty="0" err="1">
                <a:latin typeface="Georgia" pitchFamily="18" charset="0"/>
              </a:rPr>
              <a:t>дає</a:t>
            </a:r>
            <a:r>
              <a:rPr lang="ru-RU" sz="2600" b="1" dirty="0">
                <a:latin typeface="Georgia" pitchFamily="18" charset="0"/>
              </a:rPr>
              <a:t> </a:t>
            </a:r>
            <a:r>
              <a:rPr lang="ru-RU" sz="2600" b="1" dirty="0" err="1">
                <a:latin typeface="Georgia" pitchFamily="18" charset="0"/>
              </a:rPr>
              <a:t>прийом</a:t>
            </a:r>
            <a:r>
              <a:rPr lang="ru-RU" sz="2600" i="1" dirty="0">
                <a:latin typeface="Georgia" pitchFamily="18" charset="0"/>
              </a:rPr>
              <a:t>: </a:t>
            </a:r>
            <a:r>
              <a:rPr lang="ru-RU" sz="2600" i="1" dirty="0" err="1">
                <a:latin typeface="Georgia" pitchFamily="18" charset="0"/>
              </a:rPr>
              <a:t>дуже</a:t>
            </a:r>
            <a:r>
              <a:rPr lang="ru-RU" sz="2600" i="1" dirty="0">
                <a:latin typeface="Georgia" pitchFamily="18" charset="0"/>
              </a:rPr>
              <a:t> </a:t>
            </a:r>
            <a:r>
              <a:rPr lang="ru-RU" sz="2600" i="1" dirty="0" err="1">
                <a:latin typeface="Georgia" pitchFamily="18" charset="0"/>
              </a:rPr>
              <a:t>потужний</a:t>
            </a:r>
            <a:r>
              <a:rPr lang="ru-RU" sz="2600" i="1" dirty="0">
                <a:latin typeface="Georgia" pitchFamily="18" charset="0"/>
              </a:rPr>
              <a:t> запуск </a:t>
            </a:r>
            <a:r>
              <a:rPr lang="ru-RU" sz="2600" i="1" dirty="0" err="1">
                <a:latin typeface="Georgia" pitchFamily="18" charset="0"/>
              </a:rPr>
              <a:t>мозкової</a:t>
            </a:r>
            <a:r>
              <a:rPr lang="ru-RU" sz="2600" i="1" dirty="0">
                <a:latin typeface="Georgia" pitchFamily="18" charset="0"/>
              </a:rPr>
              <a:t> </a:t>
            </a:r>
            <a:r>
              <a:rPr lang="ru-RU" sz="2600" i="1" dirty="0" err="1">
                <a:latin typeface="Georgia" pitchFamily="18" charset="0"/>
              </a:rPr>
              <a:t>діяльності</a:t>
            </a:r>
            <a:r>
              <a:rPr lang="ru-RU" sz="2600" i="1" dirty="0">
                <a:latin typeface="Georgia" pitchFamily="18" charset="0"/>
              </a:rPr>
              <a:t>, </a:t>
            </a:r>
            <a:r>
              <a:rPr lang="ru-RU" sz="2600" i="1" dirty="0" err="1">
                <a:latin typeface="Georgia" pitchFamily="18" charset="0"/>
              </a:rPr>
              <a:t>експрес-запам’ятовування</a:t>
            </a:r>
            <a:r>
              <a:rPr lang="ru-RU" sz="2600" i="1" dirty="0">
                <a:latin typeface="Georgia" pitchFamily="18" charset="0"/>
              </a:rPr>
              <a:t> </a:t>
            </a:r>
            <a:r>
              <a:rPr lang="ru-RU" sz="2600" i="1" dirty="0" err="1">
                <a:latin typeface="Georgia" pitchFamily="18" charset="0"/>
              </a:rPr>
              <a:t>нової</a:t>
            </a:r>
            <a:r>
              <a:rPr lang="ru-RU" sz="2600" i="1" dirty="0">
                <a:latin typeface="Georgia" pitchFamily="18" charset="0"/>
              </a:rPr>
              <a:t> </a:t>
            </a:r>
            <a:r>
              <a:rPr lang="ru-RU" sz="2600" i="1" dirty="0" err="1">
                <a:latin typeface="Georgia" pitchFamily="18" charset="0"/>
              </a:rPr>
              <a:t>інформації</a:t>
            </a:r>
            <a:r>
              <a:rPr lang="ru-RU" sz="2600" i="1" dirty="0">
                <a:latin typeface="Georgia" pitchFamily="18" charset="0"/>
              </a:rPr>
              <a:t>.</a:t>
            </a:r>
            <a:endParaRPr lang="uk-UA" sz="2600" dirty="0">
              <a:latin typeface="Georgia" pitchFamily="18" charset="0"/>
            </a:endParaRPr>
          </a:p>
          <a:p>
            <a:pPr marL="82296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377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14116" y="366960"/>
            <a:ext cx="4863245" cy="316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3" descr="Похожее изображение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19" b="92632" l="24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68144" y="3789040"/>
            <a:ext cx="2664296" cy="273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3" descr="Картинки по запросу циферблат часов со стрелками картинки"/>
          <p:cNvPicPr>
            <a:picLocks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33" b="97667" l="41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51720" y="3996469"/>
            <a:ext cx="2880320" cy="249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Юзер\Desktop\2.jpg"/>
          <p:cNvPicPr>
            <a:picLocks noGrp="1"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0" b="96583" l="4250" r="94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88785" y="620688"/>
            <a:ext cx="2592287" cy="2592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3536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Georgia" pitchFamily="18" charset="0"/>
              </a:rPr>
              <a:t>Струп-тести</a:t>
            </a:r>
            <a:endParaRPr lang="uk-UA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620688"/>
            <a:ext cx="7498080" cy="541168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 </a:t>
            </a:r>
            <a:r>
              <a:rPr lang="ru-RU" sz="1600" dirty="0" err="1" smtClean="0">
                <a:latin typeface="Georgia" pitchFamily="18" charset="0"/>
              </a:rPr>
              <a:t>Потрібно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швидко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читати</a:t>
            </a:r>
            <a:r>
              <a:rPr lang="ru-RU" sz="1600" dirty="0">
                <a:latin typeface="Georgia" pitchFamily="18" charset="0"/>
              </a:rPr>
              <a:t> про себе слова і </a:t>
            </a:r>
            <a:r>
              <a:rPr lang="ru-RU" sz="1600" dirty="0" err="1">
                <a:latin typeface="Georgia" pitchFamily="18" charset="0"/>
              </a:rPr>
              <a:t>називати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вголос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колір</a:t>
            </a:r>
            <a:r>
              <a:rPr lang="ru-RU" sz="1600" dirty="0">
                <a:latin typeface="Georgia" pitchFamily="18" charset="0"/>
              </a:rPr>
              <a:t> шрифту. Струп </a:t>
            </a:r>
            <a:r>
              <a:rPr lang="ru-RU" sz="1600" dirty="0" smtClean="0">
                <a:latin typeface="Georgia" pitchFamily="18" charset="0"/>
              </a:rPr>
              <a:t>тести </a:t>
            </a:r>
            <a:r>
              <a:rPr lang="ru-RU" sz="1600" dirty="0" err="1">
                <a:latin typeface="Georgia" pitchFamily="18" charset="0"/>
              </a:rPr>
              <a:t>відмінно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 smtClean="0">
                <a:latin typeface="Georgia" pitchFamily="18" charset="0"/>
              </a:rPr>
              <a:t>розвивають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навички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сприйняття</a:t>
            </a:r>
            <a:r>
              <a:rPr lang="ru-RU" sz="1600" dirty="0">
                <a:latin typeface="Georgia" pitchFamily="18" charset="0"/>
              </a:rPr>
              <a:t>, </a:t>
            </a:r>
            <a:r>
              <a:rPr lang="ru-RU" sz="1600" dirty="0" err="1">
                <a:latin typeface="Georgia" pitchFamily="18" charset="0"/>
              </a:rPr>
              <a:t>увагу</a:t>
            </a:r>
            <a:r>
              <a:rPr lang="ru-RU" sz="1600" dirty="0">
                <a:latin typeface="Georgia" pitchFamily="18" charset="0"/>
              </a:rPr>
              <a:t> та </a:t>
            </a:r>
            <a:r>
              <a:rPr lang="ru-RU" sz="1600" dirty="0" err="1">
                <a:latin typeface="Georgia" pitchFamily="18" charset="0"/>
              </a:rPr>
              <a:t>здатність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концентруватися</a:t>
            </a:r>
            <a:r>
              <a:rPr lang="ru-RU" sz="1600" dirty="0">
                <a:latin typeface="Georgia" pitchFamily="18" charset="0"/>
              </a:rPr>
              <a:t>. </a:t>
            </a:r>
            <a:r>
              <a:rPr lang="ru-RU" sz="1600" dirty="0" err="1">
                <a:latin typeface="Georgia" pitchFamily="18" charset="0"/>
              </a:rPr>
              <a:t>Вправу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слід</a:t>
            </a: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err="1">
                <a:latin typeface="Georgia" pitchFamily="18" charset="0"/>
              </a:rPr>
              <a:t>виконувати</a:t>
            </a:r>
            <a:r>
              <a:rPr lang="ru-RU" sz="1600" dirty="0">
                <a:latin typeface="Georgia" pitchFamily="18" charset="0"/>
              </a:rPr>
              <a:t> на </a:t>
            </a:r>
            <a:r>
              <a:rPr lang="ru-RU" sz="1600" dirty="0" err="1">
                <a:latin typeface="Georgia" pitchFamily="18" charset="0"/>
              </a:rPr>
              <a:t>швидкість</a:t>
            </a:r>
            <a:r>
              <a:rPr lang="ru-RU" sz="1600" dirty="0">
                <a:latin typeface="Georgia" pitchFamily="18" charset="0"/>
              </a:rPr>
              <a:t>.</a:t>
            </a:r>
            <a:endParaRPr lang="uk-UA" sz="1600" dirty="0">
              <a:latin typeface="Georgia" pitchFamily="18" charset="0"/>
            </a:endParaRPr>
          </a:p>
          <a:p>
            <a:pPr marL="82296" indent="0">
              <a:buNone/>
            </a:pPr>
            <a:endParaRPr lang="uk-UA" sz="2400" dirty="0"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068" t="21517" r="2754" b="24934"/>
          <a:stretch/>
        </p:blipFill>
        <p:spPr>
          <a:xfrm>
            <a:off x="3203848" y="1578470"/>
            <a:ext cx="3744416" cy="259556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954336" y="4236747"/>
            <a:ext cx="4027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C00000"/>
                </a:solidFill>
                <a:latin typeface="Georgia" pitchFamily="18" charset="0"/>
              </a:rPr>
              <a:t>Відшукайте в реченні сховані імена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29" y="4603290"/>
            <a:ext cx="4455333" cy="86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29200"/>
            <a:ext cx="68867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98491"/>
            <a:ext cx="7110613" cy="7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586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uk-UA" sz="3200" dirty="0" err="1" smtClean="0">
                <a:solidFill>
                  <a:srgbClr val="C00000"/>
                </a:solidFill>
                <a:latin typeface="Georgia" pitchFamily="18" charset="0"/>
              </a:rPr>
              <a:t>Кінезіологічні</a:t>
            </a:r>
            <a:r>
              <a:rPr lang="uk-UA" sz="3200" dirty="0" smtClean="0">
                <a:solidFill>
                  <a:srgbClr val="C00000"/>
                </a:solidFill>
                <a:latin typeface="Georgia" pitchFamily="18" charset="0"/>
              </a:rPr>
              <a:t> вправи</a:t>
            </a:r>
            <a:endParaRPr lang="uk-UA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2" r="5285" b="14303"/>
          <a:stretch/>
        </p:blipFill>
        <p:spPr bwMode="auto">
          <a:xfrm>
            <a:off x="1334541" y="1452846"/>
            <a:ext cx="2517379" cy="104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1052736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Georgia" pitchFamily="18" charset="0"/>
              </a:rPr>
              <a:t>Вправа «Ліхтарі»</a:t>
            </a:r>
            <a:endParaRPr lang="uk-UA" sz="2000" dirty="0">
              <a:latin typeface="Georg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t="36928" r="56774" b="27926"/>
          <a:stretch/>
        </p:blipFill>
        <p:spPr>
          <a:xfrm>
            <a:off x="5436096" y="1052736"/>
            <a:ext cx="2634714" cy="2216259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36096" y="3428999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b="1" dirty="0" smtClean="0"/>
              <a:t>Вправа «Збираємо </a:t>
            </a:r>
            <a:r>
              <a:rPr lang="uk-UA" b="1" dirty="0"/>
              <a:t>кільце»</a:t>
            </a:r>
            <a:endParaRPr lang="uk-UA" dirty="0"/>
          </a:p>
          <a:p>
            <a:r>
              <a:rPr lang="uk-UA" dirty="0"/>
              <a:t>Великий палець однієї руки з’єднуємо із вказівним пальцем іншої руки. Рука з великим пальцем іде вниз, вказівний палець з’єднується з великим пальцем іншої руки і «побігли».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41764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22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Georgia" pitchFamily="18" charset="0"/>
              </a:rPr>
              <a:t>Вправи на </a:t>
            </a:r>
            <a:r>
              <a:rPr lang="uk-UA" sz="3200" dirty="0" err="1" smtClean="0">
                <a:solidFill>
                  <a:srgbClr val="C00000"/>
                </a:solidFill>
                <a:latin typeface="Georgia" pitchFamily="18" charset="0"/>
              </a:rPr>
              <a:t>міжпівкульну</a:t>
            </a:r>
            <a:r>
              <a:rPr lang="uk-UA" sz="3200" dirty="0" smtClean="0">
                <a:solidFill>
                  <a:srgbClr val="C00000"/>
                </a:solidFill>
                <a:latin typeface="Georgia" pitchFamily="18" charset="0"/>
              </a:rPr>
              <a:t> взаємодію</a:t>
            </a:r>
            <a:endParaRPr lang="uk-UA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1728192" cy="180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5301207" cy="314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39593"/>
            <a:ext cx="48245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92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Georgia" pitchFamily="18" charset="0"/>
              </a:rPr>
              <a:t>Вправа для стимуляції роботи мозку</a:t>
            </a:r>
            <a:endParaRPr lang="uk-UA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000" b="1" dirty="0">
                <a:latin typeface="Georgia" pitchFamily="18" charset="0"/>
              </a:rPr>
              <a:t>Монети. </a:t>
            </a:r>
            <a:r>
              <a:rPr lang="uk-UA" sz="2000" dirty="0">
                <a:latin typeface="Georgia" pitchFamily="18" charset="0"/>
              </a:rPr>
              <a:t>Якщо ви застрягли в довгій черзі, нащупайте в кишені монетку і намагайтеся, не дивлячись на неї, розрізняти номінал тільки пальцями. Вправу корисно робити, коли ви кого-небудь або чого-небудь чекаєте. Це непогано розвиває моторику пальців, увагу і пам’ять. Час йде швидше, і чекання стає не таким </a:t>
            </a:r>
            <a:r>
              <a:rPr lang="uk-UA" sz="2000" dirty="0" smtClean="0">
                <a:latin typeface="Georgia" pitchFamily="18" charset="0"/>
              </a:rPr>
              <a:t>тяжким. </a:t>
            </a:r>
          </a:p>
          <a:p>
            <a:pPr marL="82296" indent="0">
              <a:buNone/>
            </a:pPr>
            <a:r>
              <a:rPr lang="uk-UA" sz="2000" b="1" dirty="0">
                <a:latin typeface="Georgia" pitchFamily="18" charset="0"/>
              </a:rPr>
              <a:t>Робота неробочою </a:t>
            </a:r>
            <a:r>
              <a:rPr lang="uk-UA" sz="2000" b="1" dirty="0" smtClean="0">
                <a:latin typeface="Georgia" pitchFamily="18" charset="0"/>
              </a:rPr>
              <a:t>рукою. </a:t>
            </a:r>
            <a:r>
              <a:rPr lang="uk-UA" sz="2000" dirty="0" smtClean="0">
                <a:latin typeface="Georgia" pitchFamily="18" charset="0"/>
              </a:rPr>
              <a:t>Напевно</a:t>
            </a:r>
            <a:r>
              <a:rPr lang="uk-UA" sz="2000" dirty="0">
                <a:latin typeface="Georgia" pitchFamily="18" charset="0"/>
              </a:rPr>
              <a:t>, багато хто з нас, дорослих, практикував подібне у дитинстві. Безумовно, писати лівою рукою для </a:t>
            </a:r>
            <a:r>
              <a:rPr lang="uk-UA" sz="2000" dirty="0" err="1">
                <a:latin typeface="Georgia" pitchFamily="18" charset="0"/>
              </a:rPr>
              <a:t>правші</a:t>
            </a:r>
            <a:r>
              <a:rPr lang="uk-UA" sz="2000" dirty="0">
                <a:latin typeface="Georgia" pitchFamily="18" charset="0"/>
              </a:rPr>
              <a:t> надзвичайно складно. Букви виходять кривими, розібрати їх досить складно</a:t>
            </a:r>
            <a:r>
              <a:rPr lang="uk-UA" sz="2000" dirty="0" smtClean="0">
                <a:latin typeface="Georgia" pitchFamily="18" charset="0"/>
              </a:rPr>
              <a:t>. </a:t>
            </a:r>
            <a:r>
              <a:rPr lang="uk-UA" sz="2000" dirty="0">
                <a:latin typeface="Georgia" pitchFamily="18" charset="0"/>
              </a:rPr>
              <a:t>Можна застосовувати зміну рук і до інших дій: почистити зуби, відкрити коробку з олівцями, тюбик з пастою</a:t>
            </a:r>
            <a:r>
              <a:rPr lang="uk-UA" sz="2000" dirty="0" smtClean="0">
                <a:latin typeface="Georgia" pitchFamily="18" charset="0"/>
              </a:rPr>
              <a:t>, </a:t>
            </a:r>
            <a:r>
              <a:rPr lang="uk-UA" sz="2000" dirty="0">
                <a:latin typeface="Georgia" pitchFamily="18" charset="0"/>
              </a:rPr>
              <a:t>перекласти іграшку, загалом до всього, на що вистачить фантазії.</a:t>
            </a:r>
          </a:p>
          <a:p>
            <a:pPr marL="82296" lvl="0" indent="0">
              <a:buNone/>
            </a:pPr>
            <a:endParaRPr lang="uk-UA" sz="2000" dirty="0"/>
          </a:p>
          <a:p>
            <a:pPr marL="82296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3547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latin typeface="Georgia" pitchFamily="18" charset="0"/>
              </a:rPr>
              <a:t>Переваги </a:t>
            </a:r>
            <a:r>
              <a:rPr lang="uk-UA" sz="3600" dirty="0" err="1" smtClean="0">
                <a:solidFill>
                  <a:srgbClr val="C00000"/>
                </a:solidFill>
                <a:latin typeface="Georgia" pitchFamily="18" charset="0"/>
              </a:rPr>
              <a:t>нейробіки</a:t>
            </a:r>
            <a:endParaRPr lang="uk-UA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24744"/>
            <a:ext cx="7240848" cy="324036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uk-UA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Вправи прості, не потребують ніякого обладнання та підготовки і більше схожі на розвагу, ніж на </a:t>
            </a:r>
            <a:r>
              <a:rPr lang="uk-UA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тренування.</a:t>
            </a:r>
            <a:endParaRPr lang="uk-UA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uk-UA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Можна виконувати в будь-який час</a:t>
            </a:r>
            <a:r>
              <a:rPr lang="uk-UA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uk-UA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Можна виконувати в будь-якому місці: при виконанні домашніх справ, по дорозі на роботу, в обідню перерву.</a:t>
            </a:r>
          </a:p>
          <a:p>
            <a:pPr marL="0" indent="0">
              <a:buClr>
                <a:srgbClr val="7030A0"/>
              </a:buClr>
              <a:buNone/>
            </a:pPr>
            <a:r>
              <a:rPr lang="uk-UA" sz="18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Корисні посилання: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800" u="sng" dirty="0" err="1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www.youtube.com</a:t>
            </a:r>
            <a:r>
              <a:rPr lang="en-US" sz="1800" u="sng" dirty="0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800" u="sng" dirty="0" err="1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watch?v</a:t>
            </a:r>
            <a:r>
              <a:rPr lang="en-US" sz="1800" u="sng" dirty="0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=</a:t>
            </a:r>
            <a:r>
              <a:rPr lang="en-US" sz="1800" u="sng" dirty="0" err="1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BHjOmBWtNi0</a:t>
            </a:r>
            <a:r>
              <a:rPr lang="uk-UA" sz="1800" u="sng" dirty="0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u="sng" dirty="0">
              <a:latin typeface="Georg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800" dirty="0" err="1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www.youtube.com</a:t>
            </a:r>
            <a:r>
              <a:rPr lang="en-US" sz="1800" dirty="0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800" dirty="0" err="1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watch?v</a:t>
            </a:r>
            <a:r>
              <a:rPr lang="en-US" sz="1800" dirty="0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=</a:t>
            </a:r>
            <a:r>
              <a:rPr lang="en-US" sz="1800" dirty="0" err="1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f8hF35sOvhU</a:t>
            </a:r>
            <a:r>
              <a:rPr lang="uk-UA" sz="1800" dirty="0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800" dirty="0" err="1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www.youtube.com</a:t>
            </a:r>
            <a:r>
              <a:rPr lang="en-US" sz="1800" dirty="0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1800" dirty="0" err="1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watch?v</a:t>
            </a:r>
            <a:r>
              <a:rPr lang="en-US" sz="1800" dirty="0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=</a:t>
            </a:r>
            <a:r>
              <a:rPr lang="en-US" sz="1800" dirty="0" err="1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grTf9qRZ6og</a:t>
            </a:r>
            <a:r>
              <a:rPr lang="uk-UA" sz="1800" dirty="0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Georg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 err="1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1800" u="sng" dirty="0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ru-RU" sz="1800" u="sng" dirty="0" err="1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www.facebook.com</a:t>
            </a:r>
            <a:r>
              <a:rPr lang="ru-RU" sz="1800" u="sng" dirty="0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800" u="sng" dirty="0" err="1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watch</a:t>
            </a:r>
            <a:r>
              <a:rPr lang="ru-RU" sz="1800" u="sng" dirty="0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/?v=211907290307961</a:t>
            </a:r>
            <a:r>
              <a:rPr lang="ru-RU" sz="1800" u="sng" dirty="0">
                <a:latin typeface="Georg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Georg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7030A0"/>
              </a:buClr>
              <a:buNone/>
            </a:pPr>
            <a:endParaRPr lang="ru-RU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endParaRPr>
          </a:p>
          <a:p>
            <a:endParaRPr lang="uk-UA" sz="1800" dirty="0"/>
          </a:p>
        </p:txBody>
      </p:sp>
      <p:pic>
        <p:nvPicPr>
          <p:cNvPr id="7170" name="Picture 2" descr="Добірка легких та цікавих вправ, які навчать мислити нестандартн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2" y="4869160"/>
            <a:ext cx="288031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39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419</TotalTime>
  <Words>513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Calibri</vt:lpstr>
      <vt:lpstr>Corbel</vt:lpstr>
      <vt:lpstr>Georgia</vt:lpstr>
      <vt:lpstr>Gill Sans MT</vt:lpstr>
      <vt:lpstr>Times New Roman</vt:lpstr>
      <vt:lpstr>Verdana</vt:lpstr>
      <vt:lpstr>Wingdings</vt:lpstr>
      <vt:lpstr>Wingdings 2</vt:lpstr>
      <vt:lpstr>Солнцестояние</vt:lpstr>
      <vt:lpstr> Нейробіка – гімнастика для мозку (підготувала практичний психолог Іванківського ліцею №1 Шихненко А.Ю.)  Нейробіка – це розумова гімнастика, спрямована на поліпшення розумової діяльності; це тренування нейронів, спрямоване на гармонізацію правої та лівої півкуль головного мозку.  Особливість нейробіки на відміну від інших методик по зміцненню мозку, в тому, що задіюються усі п’ять органів чуттів людини: зір, слух, нюх, смак, дотик. Тому такі тренування активізують різні ділянки головного мозку, які починають працювати швидше і більш злагоджено. Нейробіка від слів «нейрон» + «аеробіка» Силу розуму надають вправи, а не спокій.  О.Поуп       </vt:lpstr>
      <vt:lpstr>Чим корисна нейробіка:</vt:lpstr>
      <vt:lpstr>Презентация PowerPoint</vt:lpstr>
      <vt:lpstr>Презентация PowerPoint</vt:lpstr>
      <vt:lpstr>Струп-тести</vt:lpstr>
      <vt:lpstr>Кінезіологічні вправи</vt:lpstr>
      <vt:lpstr>Вправи на міжпівкульну взаємодію</vt:lpstr>
      <vt:lpstr>Вправа для стимуляції роботи мозку</vt:lpstr>
      <vt:lpstr>Переваги нейробіки</vt:lpstr>
      <vt:lpstr>  Творчої наснаги!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Пользователь Windows</cp:lastModifiedBy>
  <cp:revision>32</cp:revision>
  <dcterms:created xsi:type="dcterms:W3CDTF">2022-11-21T08:04:45Z</dcterms:created>
  <dcterms:modified xsi:type="dcterms:W3CDTF">2023-01-11T01:39:42Z</dcterms:modified>
</cp:coreProperties>
</file>