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78" r:id="rId3"/>
    <p:sldId id="267" r:id="rId4"/>
    <p:sldId id="268" r:id="rId5"/>
    <p:sldId id="270" r:id="rId6"/>
    <p:sldId id="263" r:id="rId7"/>
    <p:sldId id="271" r:id="rId8"/>
    <p:sldId id="264" r:id="rId9"/>
    <p:sldId id="272" r:id="rId10"/>
    <p:sldId id="265" r:id="rId11"/>
    <p:sldId id="273" r:id="rId12"/>
    <p:sldId id="260" r:id="rId13"/>
    <p:sldId id="274" r:id="rId14"/>
    <p:sldId id="258" r:id="rId15"/>
    <p:sldId id="275" r:id="rId16"/>
    <p:sldId id="261" r:id="rId17"/>
    <p:sldId id="276" r:id="rId18"/>
    <p:sldId id="266" r:id="rId19"/>
    <p:sldId id="277" r:id="rId20"/>
    <p:sldId id="262" r:id="rId21"/>
    <p:sldId id="26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08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930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59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51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00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01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31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45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13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5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86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345E2-EF7E-4CB2-803D-6377AB2A6E1F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3E526-69EB-494D-8C67-775DCD483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1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34128"/>
            <a:ext cx="4104456" cy="230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 descr="Дерево с сердцем на белом фоне | Премиум векторы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11674" r="8301" b="899"/>
          <a:stretch/>
        </p:blipFill>
        <p:spPr bwMode="auto">
          <a:xfrm>
            <a:off x="3635896" y="476672"/>
            <a:ext cx="5580112" cy="63641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 rot="21280548">
            <a:off x="48917" y="1533797"/>
            <a:ext cx="8963967" cy="3168352"/>
          </a:xfrm>
          <a:solidFill>
            <a:schemeClr val="bg1">
              <a:lumMod val="95000"/>
            </a:schemeClr>
          </a:solidFill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Урок-квест</a:t>
            </a:r>
            <a:r>
              <a:rPr lang="uk-UA" sz="60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uk-UA" sz="60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uk-UA" sz="5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«Стежиною толерантності»</a:t>
            </a:r>
          </a:p>
        </p:txBody>
      </p:sp>
      <p:pic>
        <p:nvPicPr>
          <p:cNvPr id="14" name="Picture 2" descr="Ilustración del día de la tierra | Vector Premium | Earth day, Earth day  drawing, Earth day crafts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" t="6247" r="2543" b="4806"/>
          <a:stretch/>
        </p:blipFill>
        <p:spPr bwMode="auto">
          <a:xfrm>
            <a:off x="179512" y="133824"/>
            <a:ext cx="2536111" cy="238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25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267744" y="44624"/>
            <a:ext cx="6876256" cy="194421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 </a:t>
            </a:r>
          </a:p>
          <a:p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«Ключ до толерантності»</a:t>
            </a:r>
            <a:endParaRPr lang="uk-UA" sz="2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2" descr="Ilustración del día de la tierra | Vector Premium | Earth day, Earth day  drawing, Earth day crafts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" t="6247" r="2543" b="4806"/>
          <a:stretch/>
        </p:blipFill>
        <p:spPr bwMode="auto">
          <a:xfrm>
            <a:off x="107504" y="58883"/>
            <a:ext cx="2160239" cy="207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267743" y="1844824"/>
            <a:ext cx="6876257" cy="11899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i="1" dirty="0">
                <a:latin typeface="Cambria" pitchFamily="18" charset="0"/>
                <a:ea typeface="Cambria" pitchFamily="18" charset="0"/>
              </a:rPr>
              <a:t>У всіх рядках закресліть літери, які повторюються більше ніж два рази. </a:t>
            </a:r>
            <a:r>
              <a:rPr lang="uk-UA" i="1" dirty="0" smtClean="0">
                <a:latin typeface="Cambria" pitchFamily="18" charset="0"/>
                <a:ea typeface="Cambria" pitchFamily="18" charset="0"/>
              </a:rPr>
              <a:t>З </a:t>
            </a:r>
            <a:r>
              <a:rPr lang="uk-UA" i="1" dirty="0">
                <a:latin typeface="Cambria" pitchFamily="18" charset="0"/>
                <a:ea typeface="Cambria" pitchFamily="18" charset="0"/>
              </a:rPr>
              <a:t>літер, що залишилися складіть </a:t>
            </a:r>
            <a:r>
              <a:rPr lang="uk-UA" i="1" dirty="0" smtClean="0">
                <a:latin typeface="Cambria" pitchFamily="18" charset="0"/>
                <a:ea typeface="Cambria" pitchFamily="18" charset="0"/>
              </a:rPr>
              <a:t>слово </a:t>
            </a:r>
            <a:r>
              <a:rPr lang="uk-UA" i="1" dirty="0">
                <a:latin typeface="Cambria" pitchFamily="18" charset="0"/>
                <a:ea typeface="Cambria" pitchFamily="18" charset="0"/>
              </a:rPr>
              <a:t>та </a:t>
            </a:r>
            <a:r>
              <a:rPr lang="uk-UA" i="1" dirty="0" smtClean="0">
                <a:latin typeface="Cambria" pitchFamily="18" charset="0"/>
                <a:ea typeface="Cambria" pitchFamily="18" charset="0"/>
              </a:rPr>
              <a:t>дізнайтеся третю асоціацію до поняття «толерантність». </a:t>
            </a:r>
            <a:endParaRPr lang="ru-RU" dirty="0" smtClean="0">
              <a:solidFill>
                <a:srgbClr val="FF0000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755576" y="3048496"/>
            <a:ext cx="3960440" cy="3188816"/>
            <a:chOff x="4283968" y="2369432"/>
            <a:chExt cx="3528392" cy="281479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283968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Л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788024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Г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292080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Д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796136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Р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300192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М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6804248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П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308304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Е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283968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П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788024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Н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292080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А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796136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К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300192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Ю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804248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Ц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7308304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Д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283968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Ф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788024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Р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5292080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М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5796136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Е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300192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Ф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04248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Н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7308304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А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283968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Д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4788024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Б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292080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П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796136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Ц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6300192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Г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804248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М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308304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К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283968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А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4788024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Н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292080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К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5796136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Ф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6300192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Р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6804248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О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7308304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Ц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4283968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Г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4788024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М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5292080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В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5796136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А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6300192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П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6804248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Е</a:t>
              </a:r>
              <a:endParaRPr lang="ru-RU" sz="28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7308304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b="1" dirty="0" smtClean="0">
                  <a:latin typeface="Cambria" pitchFamily="18" charset="0"/>
                  <a:ea typeface="Cambria" pitchFamily="18" charset="0"/>
                </a:rPr>
                <a:t>Д</a:t>
              </a:r>
              <a:endParaRPr lang="ru-RU" sz="2800" b="1" dirty="0">
                <a:latin typeface="Cambria" pitchFamily="18" charset="0"/>
                <a:ea typeface="Cambria" pitchFamily="18" charset="0"/>
              </a:endParaRPr>
            </a:p>
          </p:txBody>
        </p:sp>
      </p:grpSp>
      <p:sp>
        <p:nvSpPr>
          <p:cNvPr id="50" name="Скругленный прямоугольник 49"/>
          <p:cNvSpPr/>
          <p:nvPr/>
        </p:nvSpPr>
        <p:spPr>
          <a:xfrm>
            <a:off x="6205139" y="5784400"/>
            <a:ext cx="2592288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738840" y="5784400"/>
            <a:ext cx="1711780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Відповідь:</a:t>
            </a:r>
            <a:endParaRPr lang="ru-RU" b="1" dirty="0"/>
          </a:p>
        </p:txBody>
      </p:sp>
      <p:pic>
        <p:nvPicPr>
          <p:cNvPr id="52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34768"/>
            <a:ext cx="4104456" cy="230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7596336" y="6525344"/>
            <a:ext cx="1547664" cy="332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000" i="1" dirty="0" smtClean="0"/>
              <a:t>Творчі ідеї педагогу</a:t>
            </a:r>
            <a:endParaRPr lang="ru-RU" sz="1000" i="1" dirty="0"/>
          </a:p>
        </p:txBody>
      </p:sp>
    </p:spTree>
    <p:extLst>
      <p:ext uri="{BB962C8B-B14F-4D97-AF65-F5344CB8AC3E}">
        <p14:creationId xmlns:p14="http://schemas.microsoft.com/office/powerpoint/2010/main" val="357872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рево с сердцем на белом фоне | Премиум векторы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11674" r="8301" b="899"/>
          <a:stretch/>
        </p:blipFill>
        <p:spPr bwMode="auto">
          <a:xfrm>
            <a:off x="3635896" y="476672"/>
            <a:ext cx="5580112" cy="636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87308"/>
            <a:ext cx="4608512" cy="251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 rot="21280548">
            <a:off x="44326" y="741710"/>
            <a:ext cx="8963967" cy="3168352"/>
          </a:xfrm>
          <a:solidFill>
            <a:schemeClr val="bg1">
              <a:lumMod val="95000"/>
            </a:schemeClr>
          </a:solidFill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</a:t>
            </a:r>
            <a:b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«Асоціативний кущ»</a:t>
            </a:r>
            <a:endParaRPr lang="uk-UA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13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267744" y="44624"/>
            <a:ext cx="6876256" cy="180967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 </a:t>
            </a:r>
          </a:p>
          <a:p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«Асоціативний кущ»</a:t>
            </a:r>
            <a:endParaRPr lang="uk-UA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2" descr="Ilustración del día de la tierra | Vector Premium | Earth day, Earth day  drawing, Earth day crafts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" t="6247" r="2543" b="4806"/>
          <a:stretch/>
        </p:blipFill>
        <p:spPr bwMode="auto">
          <a:xfrm>
            <a:off x="107504" y="58883"/>
            <a:ext cx="2160239" cy="207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Дерево с сердцем на белом фоне | Премиум векторы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11674" r="8301" b="899"/>
          <a:stretch/>
        </p:blipFill>
        <p:spPr bwMode="auto">
          <a:xfrm>
            <a:off x="2607200" y="2627768"/>
            <a:ext cx="3528392" cy="41627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2357500" y="1850886"/>
            <a:ext cx="6696744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i="1" dirty="0" smtClean="0">
                <a:latin typeface="Cambria" pitchFamily="18" charset="0"/>
                <a:ea typeface="Cambria" pitchFamily="18" charset="0"/>
              </a:rPr>
              <a:t>Запишіть вже розгадані слова у попередніх станціях в порожні прямокутники. Розшифруйте запропоновані анаграми, щоб скласти асоціативний кущ до поняття «толерантність».</a:t>
            </a:r>
            <a:endParaRPr lang="ru-RU" sz="1600" dirty="0" smtClean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580112" y="2852936"/>
            <a:ext cx="2880320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РУМДІСТЬ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12160" y="3645024"/>
            <a:ext cx="2880320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ДРОБОТА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2852936"/>
            <a:ext cx="2880320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ПИРЕТМІСТЬ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3528" y="3651872"/>
            <a:ext cx="2880320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ЩЕПРОННЯ</a:t>
            </a:r>
            <a:endParaRPr lang="ru-RU" sz="2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07488" y="4581128"/>
            <a:ext cx="2880320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ЧУСПІВТТЯ</a:t>
            </a:r>
            <a:endParaRPr lang="ru-RU" sz="2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1568" y="4574640"/>
            <a:ext cx="2880320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ПОДОМОГА</a:t>
            </a:r>
            <a:endParaRPr lang="ru-RU" sz="2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60032" y="5373216"/>
            <a:ext cx="2880320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167040" y="5373216"/>
            <a:ext cx="2880320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30072" y="6214480"/>
            <a:ext cx="2880320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6204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рево с сердцем на белом фоне | Премиум векторы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11674" r="8301" b="899"/>
          <a:stretch/>
        </p:blipFill>
        <p:spPr bwMode="auto">
          <a:xfrm>
            <a:off x="3635896" y="476672"/>
            <a:ext cx="5580112" cy="636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4" y="4305251"/>
            <a:ext cx="4680520" cy="255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 rot="21280548">
            <a:off x="77805" y="524502"/>
            <a:ext cx="8963967" cy="3716514"/>
          </a:xfrm>
          <a:solidFill>
            <a:schemeClr val="bg1">
              <a:lumMod val="95000"/>
            </a:schemeClr>
          </a:solidFill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</a:t>
            </a:r>
            <a:b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«Портрет толерантної людини»</a:t>
            </a:r>
            <a:endParaRPr lang="uk-UA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13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95736" y="44624"/>
            <a:ext cx="6948264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 </a:t>
            </a:r>
          </a:p>
          <a:p>
            <a: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«Портрет толерантної людини»</a:t>
            </a:r>
            <a:endParaRPr lang="uk-UA" sz="2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2" descr="Ilustración del día de la tierra | Vector Premium | Earth day, Earth day  drawing, Earth day crafts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" t="6247" r="2543" b="4806"/>
          <a:stretch/>
        </p:blipFill>
        <p:spPr bwMode="auto">
          <a:xfrm>
            <a:off x="0" y="33168"/>
            <a:ext cx="2363305" cy="221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195736" y="2276872"/>
            <a:ext cx="6840760" cy="8640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>
                <a:latin typeface="Cambria" pitchFamily="18" charset="0"/>
                <a:ea typeface="Cambria" pitchFamily="18" charset="0"/>
              </a:rPr>
              <a:t>Знайдіть в угорському кросворді риси характеру притаманні толерантній людині. </a:t>
            </a:r>
            <a:endParaRPr lang="ru-RU" sz="2000" dirty="0" smtClean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65973" y="3284984"/>
            <a:ext cx="3960440" cy="3188816"/>
            <a:chOff x="4283968" y="2369432"/>
            <a:chExt cx="3528392" cy="281479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283968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Д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788024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О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292080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Б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796136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Р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300192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6804248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308304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З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283968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Ч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788024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У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292080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796136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Н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300192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804248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7308304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Л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283968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Б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788024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А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5292080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5796136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Д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300192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У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804248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Ж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7308304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283968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У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4788024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В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292080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А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796136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Ж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6300192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Н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804248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308304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283968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Т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4788024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А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292080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К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5796136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Т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6300192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О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6804248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В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7308304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Н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4283968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Т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4788024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Е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5292080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Р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5796136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П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6300192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Л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6804248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Я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7308304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Ч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4628701" y="3284984"/>
            <a:ext cx="3960440" cy="3188816"/>
            <a:chOff x="4283968" y="2369432"/>
            <a:chExt cx="3528392" cy="2814792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4283968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Г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4788024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Р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5292080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У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5796136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Б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6300192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6804248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7308304" y="236943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>
                  <a:latin typeface="Cambria" pitchFamily="18" charset="0"/>
                  <a:ea typeface="Cambria" pitchFamily="18" charset="0"/>
                </a:rPr>
                <a:t>А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4283968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Ч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4788024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Е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5292080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С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5796136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Н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6300192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6804248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7308304" y="284232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А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4283968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4788024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Н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5292080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І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5796136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Ж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6300192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Н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6804248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7308304" y="3311864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4283968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В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4788024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Е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5292080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С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5796136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Е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6300192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Л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6804248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7308304" y="3781400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4283968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4788024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5292080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З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5796136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Л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6300192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6804248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7308304" y="4245152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А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4283968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788024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5292080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А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5796136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З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6300192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Л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6804248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solidFill>
                    <a:schemeClr val="tx1"/>
                  </a:solidFill>
                  <a:latin typeface="Cambria" pitchFamily="18" charset="0"/>
                  <a:ea typeface="Cambria" pitchFamily="18" charset="0"/>
                </a:rPr>
                <a:t>И</a:t>
              </a:r>
              <a:endParaRPr lang="ru-RU" sz="2800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7308304" y="4714688"/>
              <a:ext cx="504056" cy="4695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800" dirty="0" smtClean="0">
                  <a:latin typeface="Cambria" pitchFamily="18" charset="0"/>
                  <a:ea typeface="Cambria" pitchFamily="18" charset="0"/>
                </a:rPr>
                <a:t>Й</a:t>
              </a:r>
              <a:endParaRPr lang="ru-RU" sz="2800" dirty="0">
                <a:latin typeface="Cambria" pitchFamily="18" charset="0"/>
                <a:ea typeface="Cambri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10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рево с сердцем на белом фоне | Премиум векторы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11674" r="8301" b="899"/>
          <a:stretch/>
        </p:blipFill>
        <p:spPr bwMode="auto">
          <a:xfrm>
            <a:off x="3635896" y="476672"/>
            <a:ext cx="5580112" cy="636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79360"/>
            <a:ext cx="462098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 rot="21280548">
            <a:off x="-15884" y="744509"/>
            <a:ext cx="9024307" cy="3168352"/>
          </a:xfrm>
          <a:solidFill>
            <a:schemeClr val="bg1">
              <a:lumMod val="95000"/>
            </a:schemeClr>
          </a:solidFill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</a:t>
            </a:r>
            <a:b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«Наш толерантний клас»</a:t>
            </a:r>
            <a:endParaRPr lang="uk-UA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13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95736" y="44624"/>
            <a:ext cx="6948264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 </a:t>
            </a:r>
          </a:p>
          <a:p>
            <a: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«Наш толерантний клас»</a:t>
            </a:r>
            <a:endParaRPr lang="uk-UA" sz="2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2" descr="Ilustración del día de la tierra | Vector Premium | Earth day, Earth day  drawing, Earth day crafts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" t="6247" r="2543" b="4806"/>
          <a:stretch/>
        </p:blipFill>
        <p:spPr bwMode="auto">
          <a:xfrm>
            <a:off x="140689" y="44623"/>
            <a:ext cx="2199063" cy="219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396338" y="1979550"/>
            <a:ext cx="6837127" cy="8640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700" i="1" dirty="0" smtClean="0">
                <a:latin typeface="Cambria" pitchFamily="18" charset="0"/>
                <a:ea typeface="Cambria" pitchFamily="18" charset="0"/>
              </a:rPr>
              <a:t>Визначіть, яким має бути толерантний клас. </a:t>
            </a:r>
            <a:endParaRPr lang="uk-UA" sz="1700" i="1" dirty="0"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uk-UA" sz="1700" i="1" dirty="0" smtClean="0">
                <a:latin typeface="Cambria" pitchFamily="18" charset="0"/>
                <a:ea typeface="Cambria" pitchFamily="18" charset="0"/>
              </a:rPr>
              <a:t>Прочитайте дзеркальний текст та виберіть ті якості, які властиві толерантному класу, назвіть декілька ваших варіантів.</a:t>
            </a:r>
          </a:p>
          <a:p>
            <a:endParaRPr lang="ru-RU" sz="1600" dirty="0" smtClean="0"/>
          </a:p>
        </p:txBody>
      </p:sp>
      <p:pic>
        <p:nvPicPr>
          <p:cNvPr id="2050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1318913">
            <a:off x="131394" y="2214268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1318913">
            <a:off x="1556384" y="2343421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2805194">
            <a:off x="256524" y="3619167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1318913">
            <a:off x="244016" y="5173459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1318913">
            <a:off x="3078766" y="2775467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1318913">
            <a:off x="1957356" y="5249682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2734195">
            <a:off x="4741095" y="2771422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2724669">
            <a:off x="3198643" y="4111768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2501842">
            <a:off x="6349847" y="2680133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1872118">
            <a:off x="7685525" y="2602819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1605007">
            <a:off x="7655074" y="5249682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3150560">
            <a:off x="6976713" y="4015304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2981318">
            <a:off x="1752835" y="3822195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3463028">
            <a:off x="6123676" y="5123164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1318913">
            <a:off x="5131556" y="4049140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Купить подставку под дверь Кленовый лист - заказать в интернет-магазине по  низкой цене.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t="5212" r="7337" b="3481"/>
          <a:stretch/>
        </p:blipFill>
        <p:spPr bwMode="auto">
          <a:xfrm rot="2355722">
            <a:off x="4138046" y="5172868"/>
            <a:ext cx="1455667" cy="170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689" y="2780928"/>
            <a:ext cx="1406975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i="1" dirty="0" smtClean="0"/>
              <a:t>Довіра</a:t>
            </a:r>
            <a:endParaRPr lang="ru-RU" sz="2800" i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580729" y="2958883"/>
            <a:ext cx="1406975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Уміння слухати</a:t>
            </a:r>
            <a:endParaRPr lang="ru-RU" sz="2400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-101720" y="4231361"/>
            <a:ext cx="1987020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i="1" dirty="0" smtClean="0"/>
              <a:t>Доброзичливість</a:t>
            </a:r>
            <a:endParaRPr lang="ru-RU" i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968063" y="5687486"/>
            <a:ext cx="1586933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Конфлікт</a:t>
            </a:r>
            <a:endParaRPr lang="ru-RU" sz="2400" i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467183" y="3295392"/>
            <a:ext cx="1846209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Ігнорування</a:t>
            </a:r>
            <a:endParaRPr lang="ru-RU" sz="2400" i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0" y="5742227"/>
            <a:ext cx="1852738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Співчуття</a:t>
            </a:r>
            <a:endParaRPr lang="ru-RU" sz="2400" i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043569" y="4573177"/>
            <a:ext cx="1542666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Співпраця</a:t>
            </a:r>
            <a:endParaRPr lang="ru-RU" sz="2400" i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7573448" y="3188862"/>
            <a:ext cx="1550422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Обзивання</a:t>
            </a:r>
            <a:endParaRPr lang="ru-RU" sz="2000" i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222988" y="4650923"/>
            <a:ext cx="1406975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Критика</a:t>
            </a:r>
            <a:endParaRPr lang="ru-RU" sz="2400" i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708099" y="5778954"/>
            <a:ext cx="1892454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Байдужість</a:t>
            </a:r>
            <a:endParaRPr lang="ru-RU" sz="2400" i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060208" y="3295392"/>
            <a:ext cx="1406975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i="1" dirty="0" smtClean="0"/>
              <a:t>Повага</a:t>
            </a:r>
            <a:endParaRPr lang="ru-RU" sz="2800" i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926476" y="5764300"/>
            <a:ext cx="1761648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Підтримка</a:t>
            </a:r>
            <a:endParaRPr lang="ru-RU" sz="2400" i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1708099" y="4401613"/>
            <a:ext cx="1406975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Погрози</a:t>
            </a:r>
            <a:endParaRPr lang="ru-RU" sz="2400" i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586235" y="4559015"/>
            <a:ext cx="2236624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Поступливість</a:t>
            </a:r>
            <a:endParaRPr lang="ru-RU" sz="2400" i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7415234" y="5951191"/>
            <a:ext cx="1761645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i="1" dirty="0" smtClean="0"/>
              <a:t>Миролюбство</a:t>
            </a:r>
            <a:endParaRPr lang="ru-RU" i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313392" y="3295392"/>
            <a:ext cx="1406975" cy="673018"/>
          </a:xfrm>
          <a:prstGeom prst="rect">
            <a:avLst/>
          </a:prstGeom>
          <a:effectLst>
            <a:softEdge rad="317500"/>
          </a:effectLst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i="1" dirty="0" smtClean="0"/>
              <a:t>Агресія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75487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рево с сердцем на белом фоне | Премиум векторы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11674" r="8301" b="899"/>
          <a:stretch/>
        </p:blipFill>
        <p:spPr bwMode="auto">
          <a:xfrm>
            <a:off x="3635896" y="476672"/>
            <a:ext cx="5580112" cy="636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77072"/>
            <a:ext cx="4464496" cy="276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 rot="21280548">
            <a:off x="44326" y="741710"/>
            <a:ext cx="8963967" cy="3168352"/>
          </a:xfrm>
          <a:solidFill>
            <a:schemeClr val="bg1">
              <a:lumMod val="95000"/>
            </a:schemeClr>
          </a:solidFill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</a:t>
            </a:r>
            <a:b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«Збери прислів'я»</a:t>
            </a:r>
            <a:endParaRPr lang="uk-UA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13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95736" y="44624"/>
            <a:ext cx="6948264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 </a:t>
            </a:r>
          </a:p>
          <a:p>
            <a:r>
              <a:rPr lang="uk-UA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«Збери прислів'я»</a:t>
            </a:r>
            <a:endParaRPr lang="uk-UA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2" descr="Ilustración del día de la tierra | Vector Premium | Earth day, Earth day  drawing, Earth day crafts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" t="6247" r="2543" b="4806"/>
          <a:stretch/>
        </p:blipFill>
        <p:spPr bwMode="auto">
          <a:xfrm>
            <a:off x="140689" y="44623"/>
            <a:ext cx="2199063" cy="219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2339752" y="2204864"/>
            <a:ext cx="6804248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/>
              <a:t>Зберіть прислів'я та поясніть їх </a:t>
            </a:r>
            <a:r>
              <a:rPr lang="uk-UA" sz="2400" i="1" dirty="0" smtClean="0"/>
              <a:t>значення.</a:t>
            </a:r>
            <a:endParaRPr lang="ru-RU" sz="2400" i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5536" y="2865504"/>
            <a:ext cx="4104456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Людина без друзів, </a:t>
            </a:r>
            <a:endParaRPr lang="ru-RU" sz="2400" i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3573016"/>
            <a:ext cx="4104456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Без добрих справ</a:t>
            </a:r>
            <a:endParaRPr lang="ru-RU" sz="2400" i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6" y="4293096"/>
            <a:ext cx="4104456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Роби другим добро – </a:t>
            </a:r>
            <a:endParaRPr lang="ru-RU" sz="2400" i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5013176"/>
            <a:ext cx="4104456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Краще не сваритися, </a:t>
            </a:r>
            <a:endParaRPr lang="ru-RU" sz="2400" i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01248" y="5733256"/>
            <a:ext cx="4098744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Не бажай другому того, </a:t>
            </a:r>
            <a:endParaRPr lang="ru-RU" sz="2400" i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636392" y="5733256"/>
            <a:ext cx="4104456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/>
              <a:t>що птах без крил.</a:t>
            </a:r>
            <a:endParaRPr lang="ru-RU" sz="2400" i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636392" y="2852936"/>
            <a:ext cx="4104456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/>
              <a:t>немає й доброго </a:t>
            </a:r>
            <a:r>
              <a:rPr lang="uk-UA" sz="2400" i="1" dirty="0" smtClean="0"/>
              <a:t>імені.</a:t>
            </a:r>
            <a:endParaRPr lang="ru-RU" sz="2400" i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36392" y="5013176"/>
            <a:ext cx="4104456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/>
              <a:t>будеш сам без </a:t>
            </a:r>
            <a:r>
              <a:rPr lang="uk-UA" sz="2400" i="1" dirty="0" smtClean="0"/>
              <a:t>біди.</a:t>
            </a:r>
            <a:endParaRPr lang="ru-RU" sz="2400" i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644392" y="4293096"/>
            <a:ext cx="4104456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/>
              <a:t>чим вибачення </a:t>
            </a:r>
            <a:r>
              <a:rPr lang="uk-UA" sz="2400" i="1" dirty="0" smtClean="0"/>
              <a:t>просити.</a:t>
            </a:r>
            <a:endParaRPr lang="ru-RU" sz="2400" i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644392" y="3573016"/>
            <a:ext cx="4104456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/>
              <a:t>чого сам не </a:t>
            </a:r>
            <a:r>
              <a:rPr lang="uk-UA" sz="2400" i="1" dirty="0" smtClean="0"/>
              <a:t>хочеш.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50073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рево с сердцем на белом фоне | Премиум векторы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11674" r="8301" b="899"/>
          <a:stretch/>
        </p:blipFill>
        <p:spPr bwMode="auto">
          <a:xfrm>
            <a:off x="3635896" y="476672"/>
            <a:ext cx="5580112" cy="636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246618"/>
            <a:ext cx="4788024" cy="261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 rot="21280548">
            <a:off x="44326" y="741710"/>
            <a:ext cx="8963967" cy="3168352"/>
          </a:xfrm>
          <a:solidFill>
            <a:schemeClr val="bg1">
              <a:lumMod val="95000"/>
            </a:schemeClr>
          </a:solidFill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</a:t>
            </a:r>
            <a:b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«Скриня порад»</a:t>
            </a:r>
            <a:endParaRPr lang="uk-UA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13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5704" y="44624"/>
            <a:ext cx="8963967" cy="1368152"/>
          </a:xfrm>
          <a:solidFill>
            <a:schemeClr val="bg1">
              <a:lumMod val="95000"/>
            </a:schemeClr>
          </a:solidFill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Історія свята</a:t>
            </a:r>
            <a:endParaRPr lang="uk-UA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-108520" y="2636912"/>
            <a:ext cx="9144000" cy="3866120"/>
          </a:xfrm>
          <a:prstGeom prst="roundRect">
            <a:avLst/>
          </a:prstGeom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2000" dirty="0" smtClean="0"/>
              <a:t>   </a:t>
            </a:r>
            <a:r>
              <a:rPr lang="uk-UA" sz="2000" b="1" dirty="0" smtClean="0">
                <a:solidFill>
                  <a:schemeClr val="tx1"/>
                </a:solidFill>
              </a:rPr>
              <a:t>Міжнародний </a:t>
            </a:r>
            <a:r>
              <a:rPr lang="uk-UA" sz="2000" b="1" dirty="0">
                <a:solidFill>
                  <a:schemeClr val="tx1"/>
                </a:solidFill>
              </a:rPr>
              <a:t>день толерантності </a:t>
            </a:r>
            <a:r>
              <a:rPr lang="uk-UA" sz="2000" dirty="0"/>
              <a:t>— свято, яке відзначається </a:t>
            </a:r>
            <a:r>
              <a:rPr lang="uk-UA" sz="2000" dirty="0" smtClean="0"/>
              <a:t>16 листопада</a:t>
            </a:r>
            <a:r>
              <a:rPr lang="uk-UA" sz="2000" dirty="0"/>
              <a:t> </a:t>
            </a:r>
            <a:r>
              <a:rPr lang="uk-UA" sz="2000" dirty="0" smtClean="0"/>
              <a:t>в </a:t>
            </a:r>
            <a:r>
              <a:rPr lang="uk-UA" sz="2000" dirty="0"/>
              <a:t>усьому світі. Його запровадили </a:t>
            </a:r>
            <a:r>
              <a:rPr lang="uk-UA" sz="2000" dirty="0" smtClean="0"/>
              <a:t>у 1995 році</a:t>
            </a:r>
            <a:r>
              <a:rPr lang="uk-UA" sz="2000" dirty="0"/>
              <a:t> </a:t>
            </a:r>
            <a:r>
              <a:rPr lang="uk-UA" sz="2000" dirty="0" smtClean="0"/>
              <a:t>за рішенням ЮНЕСКО. </a:t>
            </a:r>
            <a:r>
              <a:rPr lang="uk-UA" sz="2000" dirty="0"/>
              <a:t>Саме цього дня </a:t>
            </a:r>
            <a:r>
              <a:rPr lang="uk-UA" sz="2000" dirty="0" smtClean="0"/>
              <a:t>ухвалили </a:t>
            </a:r>
            <a:r>
              <a:rPr lang="uk-UA" sz="2000" i="1" dirty="0" smtClean="0"/>
              <a:t>Декларацію принципів терпимості</a:t>
            </a:r>
            <a:r>
              <a:rPr lang="uk-UA" sz="2000" dirty="0" smtClean="0"/>
              <a:t>. </a:t>
            </a:r>
            <a:r>
              <a:rPr lang="ru-RU" sz="2000" dirty="0"/>
              <a:t> </a:t>
            </a:r>
            <a:r>
              <a:rPr lang="uk-UA" sz="2000" dirty="0"/>
              <a:t>В даному документі поняття «терпимість» (або ж «толерантність») розглядається як розуміння і прийняття багатогранності, різноманітності, самобутності культур, існуючих на нашій планеті. Це повага до інших людей, не дивлячись на обрані ними форми самовираження і способи прояву власної індивідуальності. Свято покликане шанувати рівність всіх людей, не залежно від походження, зовнішнього вигляду, кольору шкіри, національності, світогляду, соціального статусу, цінностей або поведінки.</a:t>
            </a:r>
            <a:r>
              <a:rPr lang="ru-RU" sz="2000" dirty="0"/>
              <a:t> </a:t>
            </a:r>
            <a:r>
              <a:rPr lang="uk-UA" sz="2000" dirty="0"/>
              <a:t>Ці принципи закріпили </a:t>
            </a:r>
            <a:r>
              <a:rPr lang="uk-UA" sz="2000" dirty="0" smtClean="0"/>
              <a:t>у </a:t>
            </a:r>
            <a:r>
              <a:rPr lang="uk-UA" sz="2000" i="1" dirty="0" smtClean="0"/>
              <a:t>Загальній декларації прав людини.</a:t>
            </a:r>
            <a:r>
              <a:rPr lang="uk-UA" sz="2000" i="1" dirty="0"/>
              <a:t> </a:t>
            </a:r>
            <a:r>
              <a:rPr lang="uk-UA" sz="2000" i="1" dirty="0" smtClean="0"/>
              <a:t>   </a:t>
            </a:r>
          </a:p>
          <a:p>
            <a:pPr algn="just"/>
            <a:r>
              <a:rPr lang="uk-UA" sz="2000" dirty="0">
                <a:solidFill>
                  <a:srgbClr val="C00000"/>
                </a:solidFill>
              </a:rPr>
              <a:t> </a:t>
            </a:r>
            <a:r>
              <a:rPr lang="uk-UA" sz="2000" dirty="0" smtClean="0">
                <a:solidFill>
                  <a:srgbClr val="C00000"/>
                </a:solidFill>
              </a:rPr>
              <a:t>  </a:t>
            </a:r>
            <a:r>
              <a:rPr lang="uk-UA" sz="2000" b="1" dirty="0" smtClean="0">
                <a:solidFill>
                  <a:schemeClr val="tx1"/>
                </a:solidFill>
              </a:rPr>
              <a:t>Толерантність</a:t>
            </a:r>
            <a:r>
              <a:rPr lang="uk-UA" sz="2000" dirty="0" smtClean="0"/>
              <a:t> </a:t>
            </a:r>
            <a:r>
              <a:rPr lang="uk-UA" sz="2000" dirty="0"/>
              <a:t>– це повага, прийняття і правильне розуміння багатого різноманіття  культур нашого світу, форм самовираження і способів прояву людської індивідуальності.</a:t>
            </a:r>
            <a:endParaRPr lang="ru-RU" sz="2000" dirty="0"/>
          </a:p>
          <a:p>
            <a:pPr algn="just"/>
            <a:r>
              <a:rPr lang="uk-UA" sz="2000" dirty="0" smtClean="0"/>
              <a:t>   Здатність </a:t>
            </a:r>
            <a:r>
              <a:rPr lang="uk-UA" sz="2000" dirty="0"/>
              <a:t>терпимо і з розумінням ставитись до інакшості оточуючих, це невід'ємна складова сучасного життя та умова органічного співіснування різних людей в одному суспільстві. Адже кожен із нас унікальний.</a:t>
            </a:r>
            <a:endParaRPr lang="ru-RU" sz="2000" dirty="0"/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uk-UA" sz="1600" dirty="0" smtClean="0"/>
          </a:p>
          <a:p>
            <a:pPr algn="ctr"/>
            <a:endParaRPr lang="uk-UA" sz="1600" dirty="0" smtClean="0"/>
          </a:p>
          <a:p>
            <a:pPr algn="ctr"/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103824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95736" y="44624"/>
            <a:ext cx="6948264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 </a:t>
            </a:r>
          </a:p>
          <a:p>
            <a:r>
              <a:rPr lang="uk-UA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«Скриня порад»</a:t>
            </a:r>
            <a:endParaRPr lang="uk-UA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2" descr="Ilustración del día de la tierra | Vector Premium | Earth day, Earth day  drawing, Earth day crafts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" t="6247" r="2543" b="4806"/>
          <a:stretch/>
        </p:blipFill>
        <p:spPr bwMode="auto">
          <a:xfrm>
            <a:off x="140689" y="44623"/>
            <a:ext cx="2199063" cy="219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195736" y="2132856"/>
            <a:ext cx="6912768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latin typeface="Cambria" pitchFamily="18" charset="0"/>
                <a:ea typeface="Cambria" pitchFamily="18" charset="0"/>
              </a:rPr>
              <a:t>Запишіть до скрині порад секрети толерантного спілкування, толерантної поведінки.</a:t>
            </a:r>
            <a:endParaRPr lang="ru-RU" dirty="0" smtClean="0"/>
          </a:p>
        </p:txBody>
      </p:sp>
      <p:pic>
        <p:nvPicPr>
          <p:cNvPr id="5" name="Picture 6" descr="Как нарисовать сундук поэтапно? ♥ Рисунки карандашом поэтапно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" t="7054" r="1986" b="7629"/>
          <a:stretch/>
        </p:blipFill>
        <p:spPr bwMode="auto">
          <a:xfrm>
            <a:off x="344370" y="2708920"/>
            <a:ext cx="3949659" cy="383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355976" y="2609536"/>
            <a:ext cx="4176464" cy="4032448"/>
          </a:xfrm>
          <a:prstGeom prst="rect">
            <a:avLst/>
          </a:prstGeom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ctr"/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95037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861048"/>
            <a:ext cx="541315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 rot="21280548">
            <a:off x="44326" y="741710"/>
            <a:ext cx="8963967" cy="3168352"/>
          </a:xfrm>
          <a:solidFill>
            <a:schemeClr val="bg1">
              <a:lumMod val="95000"/>
            </a:schemeClr>
          </a:solidFill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Дякую!</a:t>
            </a:r>
            <a:b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Ви молодці!</a:t>
            </a:r>
            <a:endParaRPr lang="uk-UA" sz="5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354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95736" y="44624"/>
            <a:ext cx="6948264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Маршрутна карта</a:t>
            </a:r>
            <a:endParaRPr lang="uk-UA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2" descr="Ilustración del día de la tierra | Vector Premium | Earth day, Earth day  drawing, Earth day crafts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" t="6247" r="2543" b="4806"/>
          <a:stretch/>
        </p:blipFill>
        <p:spPr bwMode="auto">
          <a:xfrm>
            <a:off x="140689" y="44623"/>
            <a:ext cx="2199063" cy="219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ятно 1 1"/>
          <p:cNvSpPr/>
          <p:nvPr/>
        </p:nvSpPr>
        <p:spPr>
          <a:xfrm>
            <a:off x="196337" y="4869160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2443776" y="1755207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4922194" y="1628799"/>
            <a:ext cx="2319447" cy="1913465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829318" y="3082102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ятно 1 15"/>
          <p:cNvSpPr/>
          <p:nvPr/>
        </p:nvSpPr>
        <p:spPr>
          <a:xfrm>
            <a:off x="6444208" y="4797152"/>
            <a:ext cx="2559103" cy="206084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но 1 16"/>
          <p:cNvSpPr/>
          <p:nvPr/>
        </p:nvSpPr>
        <p:spPr>
          <a:xfrm>
            <a:off x="4425671" y="3580250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2228921" y="4157464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293089" y="2370406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44713" y="2852936"/>
            <a:ext cx="2247439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«Дешифратор»</a:t>
            </a:r>
            <a:endParaRPr lang="ru-RU" sz="2000" i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395400" y="2179336"/>
            <a:ext cx="2247439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«Ребусна»</a:t>
            </a:r>
            <a:endParaRPr lang="ru-RU" sz="2000" i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427984" y="1990360"/>
            <a:ext cx="3307868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«Ключ до толерантності»</a:t>
            </a:r>
            <a:endParaRPr lang="ru-RU" sz="2000" i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444208" y="3542264"/>
            <a:ext cx="2696304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«Асоціативний кущ»</a:t>
            </a:r>
            <a:endParaRPr lang="ru-RU" sz="2000" i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445092" y="5301208"/>
            <a:ext cx="2583289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 </a:t>
            </a:r>
            <a:r>
              <a:rPr lang="uk-UA" i="1" dirty="0" smtClean="0"/>
              <a:t>«Портрет толерантної людини»</a:t>
            </a:r>
            <a:endParaRPr lang="ru-RU" i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181006" y="3981980"/>
            <a:ext cx="2577967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«Наш толерантний клас»</a:t>
            </a:r>
            <a:endParaRPr lang="ru-RU" sz="2000" i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178232" y="4623676"/>
            <a:ext cx="2247439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«Збери прислів'я»</a:t>
            </a:r>
            <a:endParaRPr lang="ru-RU" sz="2000" i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96337" y="5367308"/>
            <a:ext cx="2247439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«Скриня порад»</a:t>
            </a:r>
            <a:endParaRPr lang="ru-RU" sz="2000" i="1" dirty="0"/>
          </a:p>
        </p:txBody>
      </p:sp>
      <p:sp>
        <p:nvSpPr>
          <p:cNvPr id="7" name="Выгнутая вверх стрелка 6"/>
          <p:cNvSpPr/>
          <p:nvPr/>
        </p:nvSpPr>
        <p:spPr>
          <a:xfrm>
            <a:off x="1547664" y="2060848"/>
            <a:ext cx="1368152" cy="587888"/>
          </a:xfrm>
          <a:prstGeom prst="curvedDown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верх стрелка 26"/>
          <p:cNvSpPr/>
          <p:nvPr/>
        </p:nvSpPr>
        <p:spPr>
          <a:xfrm>
            <a:off x="3851920" y="1718152"/>
            <a:ext cx="1368152" cy="587888"/>
          </a:xfrm>
          <a:prstGeom prst="curvedDown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Выгнутая вверх стрелка 27"/>
          <p:cNvSpPr/>
          <p:nvPr/>
        </p:nvSpPr>
        <p:spPr>
          <a:xfrm rot="2147383">
            <a:off x="7089790" y="2348864"/>
            <a:ext cx="1564038" cy="587888"/>
          </a:xfrm>
          <a:prstGeom prst="curvedDown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Выгнутая вверх стрелка 28"/>
          <p:cNvSpPr/>
          <p:nvPr/>
        </p:nvSpPr>
        <p:spPr>
          <a:xfrm rot="6158296">
            <a:off x="8091594" y="4739663"/>
            <a:ext cx="1129291" cy="509545"/>
          </a:xfrm>
          <a:prstGeom prst="curvedDown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Выгнутая вверх стрелка 29"/>
          <p:cNvSpPr/>
          <p:nvPr/>
        </p:nvSpPr>
        <p:spPr>
          <a:xfrm rot="13562266">
            <a:off x="5222450" y="5184365"/>
            <a:ext cx="1368152" cy="587888"/>
          </a:xfrm>
          <a:prstGeom prst="curvedDown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Выгнутая влево стрелка 30"/>
          <p:cNvSpPr/>
          <p:nvPr/>
        </p:nvSpPr>
        <p:spPr>
          <a:xfrm rot="3937953">
            <a:off x="3525945" y="3470553"/>
            <a:ext cx="698512" cy="1414230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Выгнутая влево стрелка 31"/>
          <p:cNvSpPr/>
          <p:nvPr/>
        </p:nvSpPr>
        <p:spPr>
          <a:xfrm rot="3937953">
            <a:off x="1383192" y="4228944"/>
            <a:ext cx="698512" cy="1414230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0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95736" y="44624"/>
            <a:ext cx="6948264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Маршрутна карта</a:t>
            </a:r>
            <a:endParaRPr lang="uk-UA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2" descr="Ilustración del día de la tierra | Vector Premium | Earth day, Earth day  drawing, Earth day crafts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" t="6247" r="2543" b="4806"/>
          <a:stretch/>
        </p:blipFill>
        <p:spPr bwMode="auto">
          <a:xfrm>
            <a:off x="140689" y="44623"/>
            <a:ext cx="2199063" cy="219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ятно 1 1"/>
          <p:cNvSpPr/>
          <p:nvPr/>
        </p:nvSpPr>
        <p:spPr>
          <a:xfrm>
            <a:off x="196337" y="4869160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1 12"/>
          <p:cNvSpPr/>
          <p:nvPr/>
        </p:nvSpPr>
        <p:spPr>
          <a:xfrm>
            <a:off x="2443776" y="1755207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1 13"/>
          <p:cNvSpPr/>
          <p:nvPr/>
        </p:nvSpPr>
        <p:spPr>
          <a:xfrm>
            <a:off x="4922194" y="1628799"/>
            <a:ext cx="2319447" cy="1913465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1 14"/>
          <p:cNvSpPr/>
          <p:nvPr/>
        </p:nvSpPr>
        <p:spPr>
          <a:xfrm>
            <a:off x="6829318" y="3082102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ятно 1 15"/>
          <p:cNvSpPr/>
          <p:nvPr/>
        </p:nvSpPr>
        <p:spPr>
          <a:xfrm>
            <a:off x="6444208" y="4797152"/>
            <a:ext cx="2559103" cy="206084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но 1 16"/>
          <p:cNvSpPr/>
          <p:nvPr/>
        </p:nvSpPr>
        <p:spPr>
          <a:xfrm>
            <a:off x="4425671" y="3580250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2228921" y="4157464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293089" y="2370406"/>
            <a:ext cx="2199063" cy="1787058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415985" y="2215491"/>
            <a:ext cx="2247439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«Дешифратор»</a:t>
            </a:r>
            <a:endParaRPr lang="ru-RU" sz="2000" i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951586" y="2158214"/>
            <a:ext cx="2247439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«Ребусна»</a:t>
            </a:r>
            <a:endParaRPr lang="ru-RU" sz="2000" i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0" y="2911264"/>
            <a:ext cx="3307868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«Ключ до толерантності»</a:t>
            </a:r>
            <a:endParaRPr lang="ru-RU" sz="2000" i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444208" y="3542264"/>
            <a:ext cx="2696304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«Асоціативний кущ»</a:t>
            </a:r>
            <a:endParaRPr lang="ru-RU" sz="2000" i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233557" y="4081426"/>
            <a:ext cx="2583289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 </a:t>
            </a:r>
            <a:r>
              <a:rPr lang="uk-UA" i="1" dirty="0" smtClean="0"/>
              <a:t>«Портрет толерантної людини»</a:t>
            </a:r>
            <a:endParaRPr lang="ru-RU" i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425344" y="5400259"/>
            <a:ext cx="2577967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«Наш толерантний клас»</a:t>
            </a:r>
            <a:endParaRPr lang="ru-RU" sz="2000" i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72148" y="5400258"/>
            <a:ext cx="2247439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«Збери прислів'я»</a:t>
            </a:r>
            <a:endParaRPr lang="ru-RU" sz="2000" i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271421" y="4623676"/>
            <a:ext cx="2247439" cy="854633"/>
          </a:xfrm>
          <a:prstGeom prst="roundRect">
            <a:avLst/>
          </a:prstGeom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i="1" dirty="0" smtClean="0"/>
              <a:t>Зупинка</a:t>
            </a:r>
          </a:p>
          <a:p>
            <a:pPr algn="ctr"/>
            <a:r>
              <a:rPr lang="uk-UA" sz="2000" i="1" dirty="0" smtClean="0"/>
              <a:t>«Скриня порад»</a:t>
            </a:r>
            <a:endParaRPr lang="ru-RU" sz="2000" i="1" dirty="0"/>
          </a:p>
        </p:txBody>
      </p:sp>
      <p:sp>
        <p:nvSpPr>
          <p:cNvPr id="7" name="Выгнутая вверх стрелка 6"/>
          <p:cNvSpPr/>
          <p:nvPr/>
        </p:nvSpPr>
        <p:spPr>
          <a:xfrm>
            <a:off x="1547664" y="2060848"/>
            <a:ext cx="1368152" cy="587888"/>
          </a:xfrm>
          <a:prstGeom prst="curvedDown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верх стрелка 26"/>
          <p:cNvSpPr/>
          <p:nvPr/>
        </p:nvSpPr>
        <p:spPr>
          <a:xfrm>
            <a:off x="3851920" y="1718152"/>
            <a:ext cx="1368152" cy="587888"/>
          </a:xfrm>
          <a:prstGeom prst="curvedDown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Выгнутая вверх стрелка 27"/>
          <p:cNvSpPr/>
          <p:nvPr/>
        </p:nvSpPr>
        <p:spPr>
          <a:xfrm rot="2147383">
            <a:off x="7089790" y="2348864"/>
            <a:ext cx="1564038" cy="587888"/>
          </a:xfrm>
          <a:prstGeom prst="curvedDown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Выгнутая вверх стрелка 28"/>
          <p:cNvSpPr/>
          <p:nvPr/>
        </p:nvSpPr>
        <p:spPr>
          <a:xfrm rot="6158296">
            <a:off x="8091594" y="4739663"/>
            <a:ext cx="1129291" cy="509545"/>
          </a:xfrm>
          <a:prstGeom prst="curvedDown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Выгнутая вверх стрелка 29"/>
          <p:cNvSpPr/>
          <p:nvPr/>
        </p:nvSpPr>
        <p:spPr>
          <a:xfrm rot="13562266">
            <a:off x="5222450" y="5184365"/>
            <a:ext cx="1368152" cy="587888"/>
          </a:xfrm>
          <a:prstGeom prst="curvedDown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Выгнутая влево стрелка 30"/>
          <p:cNvSpPr/>
          <p:nvPr/>
        </p:nvSpPr>
        <p:spPr>
          <a:xfrm rot="3937953">
            <a:off x="3525945" y="3470553"/>
            <a:ext cx="698512" cy="1414230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Выгнутая влево стрелка 31"/>
          <p:cNvSpPr/>
          <p:nvPr/>
        </p:nvSpPr>
        <p:spPr>
          <a:xfrm rot="3937953">
            <a:off x="1383192" y="4228944"/>
            <a:ext cx="698512" cy="1414230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3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рево с сердцем на белом фоне | Премиум векторы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11674" r="8301" b="899"/>
          <a:stretch/>
        </p:blipFill>
        <p:spPr bwMode="auto">
          <a:xfrm>
            <a:off x="3635896" y="476672"/>
            <a:ext cx="5580112" cy="636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310188"/>
            <a:ext cx="4608512" cy="251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 rot="21280548">
            <a:off x="44326" y="741710"/>
            <a:ext cx="8963967" cy="3168352"/>
          </a:xfrm>
          <a:solidFill>
            <a:schemeClr val="bg1">
              <a:lumMod val="95000"/>
            </a:schemeClr>
          </a:solidFill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</a:t>
            </a:r>
            <a:b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«Дешифратор»</a:t>
            </a:r>
            <a:endParaRPr lang="uk-UA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967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267744" y="44624"/>
            <a:ext cx="6876256" cy="194421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 </a:t>
            </a:r>
          </a:p>
          <a:p>
            <a:r>
              <a:rPr lang="uk-UA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«Дешифратор»</a:t>
            </a:r>
            <a:endParaRPr lang="uk-UA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2" descr="Ilustración del día de la tierra | Vector Premium | Earth day, Earth day  drawing, Earth day crafts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" t="6247" r="2543" b="4806"/>
          <a:stretch/>
        </p:blipFill>
        <p:spPr bwMode="auto">
          <a:xfrm>
            <a:off x="107504" y="58883"/>
            <a:ext cx="2160239" cy="207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357500" y="1988840"/>
            <a:ext cx="6696744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latin typeface="Cambria" pitchFamily="18" charset="0"/>
                <a:ea typeface="Cambria" pitchFamily="18" charset="0"/>
              </a:rPr>
              <a:t>Розшифруйте дешифратор, щоб дізнатися першу асоціацію </a:t>
            </a:r>
          </a:p>
          <a:p>
            <a:pPr algn="ctr"/>
            <a:r>
              <a:rPr lang="uk-UA" i="1" dirty="0" smtClean="0">
                <a:latin typeface="Cambria" pitchFamily="18" charset="0"/>
                <a:ea typeface="Cambria" pitchFamily="18" charset="0"/>
              </a:rPr>
              <a:t>до поняття «толерантність». 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49731" y="3035422"/>
            <a:ext cx="436978" cy="50405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1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266958" y="3040962"/>
            <a:ext cx="436978" cy="50405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2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49681" y="3035422"/>
            <a:ext cx="436978" cy="50405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3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022520" y="3035422"/>
            <a:ext cx="436978" cy="50405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4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831598" y="3040962"/>
            <a:ext cx="436978" cy="50405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5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5715" y="3683494"/>
            <a:ext cx="720080" cy="3600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latin typeface="Cambria" pitchFamily="18" charset="0"/>
                <a:ea typeface="Cambria" pitchFamily="18" charset="0"/>
              </a:rPr>
              <a:t>А Б В</a:t>
            </a:r>
            <a:endParaRPr lang="ru-RU" sz="14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24547" y="3683494"/>
            <a:ext cx="720080" cy="3600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latin typeface="Cambria" pitchFamily="18" charset="0"/>
                <a:ea typeface="Cambria" pitchFamily="18" charset="0"/>
              </a:rPr>
              <a:t>Г Д Є</a:t>
            </a:r>
            <a:endParaRPr lang="ru-RU" sz="14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22181" y="3683494"/>
            <a:ext cx="720080" cy="3600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latin typeface="Cambria" pitchFamily="18" charset="0"/>
                <a:ea typeface="Cambria" pitchFamily="18" charset="0"/>
              </a:rPr>
              <a:t>Ж З И</a:t>
            </a:r>
            <a:endParaRPr lang="ru-RU" sz="14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80969" y="3683494"/>
            <a:ext cx="720080" cy="3600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latin typeface="Cambria" pitchFamily="18" charset="0"/>
                <a:ea typeface="Cambria" pitchFamily="18" charset="0"/>
              </a:rPr>
              <a:t>К Л М</a:t>
            </a:r>
            <a:endParaRPr lang="ru-RU" sz="14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734107" y="3683494"/>
            <a:ext cx="901758" cy="3600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latin typeface="Cambria" pitchFamily="18" charset="0"/>
                <a:ea typeface="Cambria" pitchFamily="18" charset="0"/>
              </a:rPr>
              <a:t>Н О П</a:t>
            </a:r>
            <a:endParaRPr lang="ru-RU" sz="14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49731" y="4226038"/>
            <a:ext cx="436978" cy="50405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6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266958" y="4231578"/>
            <a:ext cx="436978" cy="50405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7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149681" y="4226038"/>
            <a:ext cx="436978" cy="50405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8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022520" y="4226038"/>
            <a:ext cx="436978" cy="50405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9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831598" y="4231578"/>
            <a:ext cx="436978" cy="50405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0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05715" y="4874110"/>
            <a:ext cx="720080" cy="3600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latin typeface="Cambria" pitchFamily="18" charset="0"/>
                <a:ea typeface="Cambria" pitchFamily="18" charset="0"/>
              </a:rPr>
              <a:t>Р С Т</a:t>
            </a:r>
            <a:endParaRPr lang="ru-RU" sz="14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124547" y="4874110"/>
            <a:ext cx="720080" cy="3600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latin typeface="Cambria" pitchFamily="18" charset="0"/>
                <a:ea typeface="Cambria" pitchFamily="18" charset="0"/>
              </a:rPr>
              <a:t>У Ф Х </a:t>
            </a:r>
            <a:endParaRPr lang="ru-RU" sz="14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022181" y="4874110"/>
            <a:ext cx="720080" cy="3600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b="1" dirty="0" smtClean="0">
                <a:latin typeface="Cambria" pitchFamily="18" charset="0"/>
                <a:ea typeface="Cambria" pitchFamily="18" charset="0"/>
              </a:rPr>
              <a:t>Ц Й Ш</a:t>
            </a:r>
            <a:endParaRPr lang="ru-RU" sz="13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880969" y="4874110"/>
            <a:ext cx="720080" cy="3600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latin typeface="Cambria" pitchFamily="18" charset="0"/>
                <a:ea typeface="Cambria" pitchFamily="18" charset="0"/>
              </a:rPr>
              <a:t>Щ І Ь</a:t>
            </a:r>
            <a:endParaRPr lang="ru-RU" sz="14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734106" y="4874110"/>
            <a:ext cx="901759" cy="3600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b="1" dirty="0" smtClean="0">
                <a:latin typeface="Cambria" pitchFamily="18" charset="0"/>
                <a:ea typeface="Cambria" pitchFamily="18" charset="0"/>
              </a:rPr>
              <a:t>Ч Е Ю Я</a:t>
            </a:r>
            <a:endParaRPr lang="ru-RU" sz="13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736723" y="3680691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5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436096" y="3680691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5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146288" y="3680691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1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45662" y="3680691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1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736723" y="4300202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436096" y="4300202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146288" y="4300202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845662" y="4300202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545035" y="3680691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2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45035" y="4300202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244408" y="3680690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atin typeface="Cambria" pitchFamily="18" charset="0"/>
                <a:ea typeface="Cambria" pitchFamily="18" charset="0"/>
              </a:rPr>
              <a:t>1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244408" y="4300201"/>
            <a:ext cx="699373" cy="60462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40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232" y="4911980"/>
            <a:ext cx="3462670" cy="1946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3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рево с сердцем на белом фоне | Премиум векторы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11674" r="8301" b="899"/>
          <a:stretch/>
        </p:blipFill>
        <p:spPr bwMode="auto">
          <a:xfrm>
            <a:off x="3635896" y="476672"/>
            <a:ext cx="5580112" cy="636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72" y="4073984"/>
            <a:ext cx="4626244" cy="26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 rot="21280548">
            <a:off x="44326" y="741710"/>
            <a:ext cx="8963967" cy="3168352"/>
          </a:xfrm>
          <a:solidFill>
            <a:schemeClr val="bg1">
              <a:lumMod val="95000"/>
            </a:schemeClr>
          </a:solidFill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</a:t>
            </a:r>
            <a:b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«Ребусна»</a:t>
            </a:r>
            <a:endParaRPr lang="uk-UA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13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267744" y="44624"/>
            <a:ext cx="6876256" cy="194421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 </a:t>
            </a:r>
          </a:p>
          <a:p>
            <a:r>
              <a:rPr lang="uk-UA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«Ребусна»</a:t>
            </a:r>
            <a:endParaRPr lang="uk-UA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9" name="Picture 2" descr="Ilustración del día de la tierra | Vector Premium | Earth day, Earth day  drawing, Earth day crafts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" t="6247" r="2543" b="4806"/>
          <a:stretch/>
        </p:blipFill>
        <p:spPr bwMode="auto">
          <a:xfrm>
            <a:off x="107504" y="58883"/>
            <a:ext cx="2160239" cy="207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357500" y="1988840"/>
            <a:ext cx="6696744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latin typeface="Cambria" pitchFamily="18" charset="0"/>
                <a:ea typeface="Cambria" pitchFamily="18" charset="0"/>
              </a:rPr>
              <a:t>Розшифруйте ребус, щоб дізнатися другу асоціацію</a:t>
            </a:r>
          </a:p>
          <a:p>
            <a:pPr algn="ctr"/>
            <a:r>
              <a:rPr lang="uk-UA" i="1" dirty="0" smtClean="0">
                <a:latin typeface="Cambria" pitchFamily="18" charset="0"/>
                <a:ea typeface="Cambria" pitchFamily="18" charset="0"/>
              </a:rPr>
              <a:t>до поняття «толерантність».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31544" y="3529149"/>
            <a:ext cx="2304256" cy="9927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МИР</a:t>
            </a:r>
            <a:endParaRPr lang="uk-UA" sz="7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6" name="Рисунок 5" descr="ребуси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721"/>
          <a:stretch/>
        </p:blipFill>
        <p:spPr bwMode="auto">
          <a:xfrm>
            <a:off x="2455923" y="3321129"/>
            <a:ext cx="239395" cy="557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❤️ (стиль смайли) червоне серце : Велике зображення у форматі HD та Unicode  | Emoji Словник Емодзі 📓 | EmojiAll Українська Офіційний веб-сай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080" y="2971425"/>
            <a:ext cx="1683583" cy="168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Золотой слиток: стоковые векторные изображения, иллюстрации | Depositphotos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BFAF5"/>
              </a:clrFrom>
              <a:clrTo>
                <a:srgbClr val="FBFA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79" t="11662" r="9801" b="14061"/>
          <a:stretch/>
        </p:blipFill>
        <p:spPr bwMode="auto">
          <a:xfrm>
            <a:off x="2551804" y="4025527"/>
            <a:ext cx="2318004" cy="161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131840" y="5544770"/>
            <a:ext cx="886275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3 4</a:t>
            </a:r>
            <a:endParaRPr lang="ru-RU" sz="4000" dirty="0"/>
          </a:p>
        </p:txBody>
      </p:sp>
      <p:pic>
        <p:nvPicPr>
          <p:cNvPr id="11" name="Рисунок 10" descr="ребуси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721"/>
          <a:stretch/>
        </p:blipFill>
        <p:spPr bwMode="auto">
          <a:xfrm>
            <a:off x="6564423" y="2972549"/>
            <a:ext cx="239395" cy="557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ребуси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721"/>
          <a:stretch/>
        </p:blipFill>
        <p:spPr bwMode="auto">
          <a:xfrm>
            <a:off x="6803818" y="2972549"/>
            <a:ext cx="239395" cy="557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2" name="Picture 8" descr="Дом, квартира, домик - красивые картинки для детей скачать бесплатно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08" y="4137141"/>
            <a:ext cx="2203522" cy="195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 descr="ребуси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721"/>
          <a:stretch/>
        </p:blipFill>
        <p:spPr bwMode="auto">
          <a:xfrm>
            <a:off x="8398235" y="4137141"/>
            <a:ext cx="239395" cy="55776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Прямоугольник 14"/>
          <p:cNvSpPr/>
          <p:nvPr/>
        </p:nvSpPr>
        <p:spPr>
          <a:xfrm>
            <a:off x="6480377" y="6120834"/>
            <a:ext cx="886275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І=Я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5951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рево с сердцем на белом фоне | Премиум векторы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 t="11674" r="8301" b="899"/>
          <a:stretch/>
        </p:blipFill>
        <p:spPr bwMode="auto">
          <a:xfrm>
            <a:off x="3635896" y="476672"/>
            <a:ext cx="5580112" cy="636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0" descr="Сказки про детей. Читать онлайн с картинкам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077072"/>
            <a:ext cx="4638289" cy="276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 rot="21280548">
            <a:off x="-83698" y="747662"/>
            <a:ext cx="9092268" cy="3168352"/>
          </a:xfrm>
          <a:solidFill>
            <a:schemeClr val="bg1">
              <a:lumMod val="95000"/>
            </a:schemeClr>
          </a:solidFill>
          <a:ln/>
          <a:effectLst>
            <a:softEdge rad="317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Зупинка</a:t>
            </a:r>
            <a:br>
              <a:rPr lang="uk-UA" sz="115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uk-UA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«Ключ до толерантності»</a:t>
            </a:r>
            <a:endParaRPr lang="uk-UA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138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525</Words>
  <Application>Microsoft Office PowerPoint</Application>
  <PresentationFormat>Экран (4:3)</PresentationFormat>
  <Paragraphs>265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Урок-квест «Стежиною толерантності»</vt:lpstr>
      <vt:lpstr>Історія свята</vt:lpstr>
      <vt:lpstr>Презентация PowerPoint</vt:lpstr>
      <vt:lpstr>Презентация PowerPoint</vt:lpstr>
      <vt:lpstr>Зупинка «Дешифратор»</vt:lpstr>
      <vt:lpstr>Презентация PowerPoint</vt:lpstr>
      <vt:lpstr>Зупинка «Ребусна»</vt:lpstr>
      <vt:lpstr>Презентация PowerPoint</vt:lpstr>
      <vt:lpstr>Зупинка «Ключ до толерантності»</vt:lpstr>
      <vt:lpstr>Презентация PowerPoint</vt:lpstr>
      <vt:lpstr>Зупинка «Асоціативний кущ»</vt:lpstr>
      <vt:lpstr>Презентация PowerPoint</vt:lpstr>
      <vt:lpstr>Зупинка «Портрет толерантної людини»</vt:lpstr>
      <vt:lpstr>Презентация PowerPoint</vt:lpstr>
      <vt:lpstr>Зупинка «Наш толерантний клас»</vt:lpstr>
      <vt:lpstr>Презентация PowerPoint</vt:lpstr>
      <vt:lpstr>Зупинка «Збери прислів'я»</vt:lpstr>
      <vt:lpstr>Презентация PowerPoint</vt:lpstr>
      <vt:lpstr>Зупинка «Скриня порад»</vt:lpstr>
      <vt:lpstr>Презентация PowerPoint</vt:lpstr>
      <vt:lpstr>Дякую! Ви молодці!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Урок-квест «Стежиною толерантності»</dc:title>
  <dc:creator>Виктор и Маше</dc:creator>
  <cp:lastModifiedBy>Виктор и Маше</cp:lastModifiedBy>
  <cp:revision>128</cp:revision>
  <dcterms:created xsi:type="dcterms:W3CDTF">2021-09-19T21:15:41Z</dcterms:created>
  <dcterms:modified xsi:type="dcterms:W3CDTF">2021-10-19T21:08:15Z</dcterms:modified>
</cp:coreProperties>
</file>